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aven Pro" panose="020B0604020202020204" charset="0"/>
      <p:regular r:id="rId16"/>
      <p:bold r:id="rId17"/>
    </p:embeddedFont>
    <p:embeddedFont>
      <p:font typeface="Montserrat" panose="00000500000000000000" pitchFamily="2" charset="0"/>
      <p:regular r:id="rId18"/>
      <p:bold r:id="rId19"/>
      <p:italic r:id="rId20"/>
      <p:boldItalic r:id="rId21"/>
    </p:embeddedFont>
    <p:embeddedFont>
      <p:font typeface="Nunito" pitchFamily="2" charset="0"/>
      <p:regular r:id="rId22"/>
      <p:bold r:id="rId23"/>
      <p:italic r:id="rId24"/>
      <p:boldItalic r:id="rId25"/>
    </p:embeddedFont>
    <p:embeddedFont>
      <p:font typeface="Oswald" panose="00000500000000000000" pitchFamily="2"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ea9816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ea9816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06ea98172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06ea98172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window of our app will be the risk level map, users can select a specific country or city form the drop down, the widow on the right shows how the department officers can use our app to enter the potential funds to look for how many percent can these amount of extra fund can lower the wildfire risk.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083d4db59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083d4db59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06ea98172b_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06ea98172b_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focus more on our residents side, our app allows them to locate where they are or search for the their interested spots to see the fire risk of certain radius, as well as the current weather (wind, humidity, temperature…) and air quality.</a:t>
            </a:r>
            <a:endParaRPr/>
          </a:p>
          <a:p>
            <a:pPr marL="0" lvl="0" indent="0" algn="l" rtl="0">
              <a:spcBef>
                <a:spcPts val="0"/>
              </a:spcBef>
              <a:spcAft>
                <a:spcPts val="0"/>
              </a:spcAft>
              <a:buNone/>
            </a:pPr>
            <a:r>
              <a:rPr lang="en"/>
              <a:t>Also we encourage people to report potential risk timely so the investigators can come check and prevent the fire.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ea9816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ea9816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91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06ea98172b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06ea98172b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844c95e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844c95e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6ea98172b_5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6ea98172b_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6ea98172b_5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06ea98172b_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6ea98172b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6ea98172b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06ea98172b_5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06ea98172b_5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844c95ee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844c95ee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6ea98172b_5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6ea98172b_5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we will do the cost &amp; benefit analysis</a:t>
            </a:r>
            <a:endParaRPr/>
          </a:p>
          <a:p>
            <a:pPr marL="0" lvl="0" indent="0" algn="l" rtl="0">
              <a:spcBef>
                <a:spcPts val="0"/>
              </a:spcBef>
              <a:spcAft>
                <a:spcPts val="0"/>
              </a:spcAft>
              <a:buNone/>
            </a:pPr>
            <a:r>
              <a:rPr lang="en"/>
              <a:t>In our case,</a:t>
            </a:r>
            <a:endParaRPr/>
          </a:p>
          <a:p>
            <a:pPr marL="0" lvl="0" indent="0" algn="l" rtl="0">
              <a:spcBef>
                <a:spcPts val="0"/>
              </a:spcBef>
              <a:spcAft>
                <a:spcPts val="0"/>
              </a:spcAft>
              <a:buNone/>
            </a:pPr>
            <a:r>
              <a:rPr lang="en"/>
              <a:t>Even when we get true positive, we still anticipate a small possibility that there would be fire;</a:t>
            </a:r>
            <a:endParaRPr/>
          </a:p>
          <a:p>
            <a:pPr marL="0" lvl="0" indent="0" algn="l" rtl="0">
              <a:spcBef>
                <a:spcPts val="0"/>
              </a:spcBef>
              <a:spcAft>
                <a:spcPts val="0"/>
              </a:spcAft>
              <a:buNone/>
            </a:pPr>
            <a:r>
              <a:rPr lang="en"/>
              <a:t>Because From the department’s points of view. Our target value would be cost instead of revenue, considering wildfire management is the government’s responsibility to spend money and time to protect citizens’ safety and the nature we are living in.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FAE979"/>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rgbClr val="FAE979"/>
        </a:solidFill>
        <a:effectLst/>
      </p:bgPr>
    </p:bg>
    <p:spTree>
      <p:nvGrpSpPr>
        <p:cNvPr id="1" name="Shape 273"/>
        <p:cNvGrpSpPr/>
        <p:nvPr/>
      </p:nvGrpSpPr>
      <p:grpSpPr>
        <a:xfrm>
          <a:off x="0" y="0"/>
          <a:ext cx="0" cy="0"/>
          <a:chOff x="0" y="0"/>
          <a:chExt cx="0" cy="0"/>
        </a:xfrm>
      </p:grpSpPr>
      <p:sp>
        <p:nvSpPr>
          <p:cNvPr id="274" name="Google Shape;274;p13"/>
          <p:cNvSpPr/>
          <p:nvPr/>
        </p:nvSpPr>
        <p:spPr>
          <a:xfrm>
            <a:off x="4358475" y="0"/>
            <a:ext cx="4260600" cy="46887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txBox="1">
            <a:spLocks noGrp="1"/>
          </p:cNvSpPr>
          <p:nvPr>
            <p:ph type="subTitle" idx="1"/>
          </p:nvPr>
        </p:nvSpPr>
        <p:spPr>
          <a:xfrm>
            <a:off x="344250" y="3550650"/>
            <a:ext cx="4910100" cy="577800"/>
          </a:xfrm>
          <a:prstGeom prst="rect">
            <a:avLst/>
          </a:prstGeom>
          <a:solidFill>
            <a:srgbClr val="999999"/>
          </a:solidFill>
        </p:spPr>
        <p:txBody>
          <a:bodyPr spcFirstLastPara="1" wrap="square" lIns="91425" tIns="91425" rIns="91425" bIns="91425" anchor="ctr" anchorCtr="0">
            <a:normAutofit/>
          </a:bodyPr>
          <a:lstStyle>
            <a:lvl1pPr lvl="0"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276" name="Google Shape;276;p1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AE979"/>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1.m4a"/><Relationship Id="rId7" Type="http://schemas.openxmlformats.org/officeDocument/2006/relationships/image" Target="../media/image18.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2.m4a"/><Relationship Id="rId7" Type="http://schemas.openxmlformats.org/officeDocument/2006/relationships/image" Target="../media/image21.png"/><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hyperlink" Target="https://github.com/Hui-Tian/Wildfire_Manager" TargetMode="Externa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4.jp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10.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image" Target="../media/image7.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5.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8.gif"/><Relationship Id="rId5" Type="http://schemas.openxmlformats.org/officeDocument/2006/relationships/notesSlide" Target="../notesSlides/notesSlide5.xml"/><Relationship Id="rId4"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m4a"/><Relationship Id="rId7" Type="http://schemas.openxmlformats.org/officeDocument/2006/relationships/image" Target="../media/image9.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notesSlide" Target="../notesSlides/notesSlide7.xml"/><Relationship Id="rId10" Type="http://schemas.openxmlformats.org/officeDocument/2006/relationships/image" Target="../media/image2.png"/><Relationship Id="rId4" Type="http://schemas.openxmlformats.org/officeDocument/2006/relationships/slideLayout" Target="../slideLayouts/slideLayout10.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image" Target="../media/image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hyperlink" Target="https://www.nature.com/articles/s41893-020-00646-7"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4"/>
          <p:cNvSpPr txBox="1">
            <a:spLocks noGrp="1"/>
          </p:cNvSpPr>
          <p:nvPr>
            <p:ph type="ctrTitle" idx="4294967295"/>
          </p:nvPr>
        </p:nvSpPr>
        <p:spPr>
          <a:xfrm>
            <a:off x="835500" y="1306250"/>
            <a:ext cx="7463700" cy="11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6020">
                <a:solidFill>
                  <a:srgbClr val="FF9900"/>
                </a:solidFill>
                <a:latin typeface="Oswald"/>
                <a:ea typeface="Oswald"/>
                <a:cs typeface="Oswald"/>
                <a:sym typeface="Oswald"/>
              </a:rPr>
              <a:t>WILDFIRE</a:t>
            </a:r>
            <a:r>
              <a:rPr lang="en" sz="6020">
                <a:latin typeface="Oswald"/>
                <a:ea typeface="Oswald"/>
                <a:cs typeface="Oswald"/>
                <a:sym typeface="Oswald"/>
              </a:rPr>
              <a:t>      </a:t>
            </a:r>
            <a:r>
              <a:rPr lang="en" sz="6020">
                <a:solidFill>
                  <a:srgbClr val="222222"/>
                </a:solidFill>
                <a:latin typeface="Oswald"/>
                <a:ea typeface="Oswald"/>
                <a:cs typeface="Oswald"/>
                <a:sym typeface="Oswald"/>
              </a:rPr>
              <a:t>MANAGER</a:t>
            </a:r>
            <a:r>
              <a:rPr lang="en" sz="5720" b="1"/>
              <a:t> </a:t>
            </a:r>
            <a:endParaRPr sz="5720" b="1"/>
          </a:p>
        </p:txBody>
      </p:sp>
      <p:sp>
        <p:nvSpPr>
          <p:cNvPr id="282" name="Google Shape;282;p14"/>
          <p:cNvSpPr txBox="1"/>
          <p:nvPr/>
        </p:nvSpPr>
        <p:spPr>
          <a:xfrm>
            <a:off x="4936550" y="3998175"/>
            <a:ext cx="3007800" cy="633600"/>
          </a:xfrm>
          <a:prstGeom prst="rect">
            <a:avLst/>
          </a:prstGeom>
          <a:noFill/>
          <a:ln>
            <a:noFill/>
          </a:ln>
        </p:spPr>
        <p:txBody>
          <a:bodyPr spcFirstLastPara="1" wrap="square" lIns="91425" tIns="91425" rIns="91425" bIns="91425" anchor="t" anchorCtr="0">
            <a:spAutoFit/>
          </a:bodyPr>
          <a:lstStyle/>
          <a:p>
            <a:pPr marL="0" lvl="0" indent="0" algn="l" rtl="0">
              <a:lnSpc>
                <a:spcPct val="60000"/>
              </a:lnSpc>
              <a:spcBef>
                <a:spcPts val="0"/>
              </a:spcBef>
              <a:spcAft>
                <a:spcPts val="0"/>
              </a:spcAft>
              <a:buNone/>
            </a:pPr>
            <a:r>
              <a:rPr lang="en" sz="1620">
                <a:solidFill>
                  <a:srgbClr val="222222"/>
                </a:solidFill>
                <a:latin typeface="Oswald"/>
                <a:ea typeface="Oswald"/>
                <a:cs typeface="Oswald"/>
                <a:sym typeface="Oswald"/>
              </a:rPr>
              <a:t>MUSA 508 Public Policy</a:t>
            </a:r>
            <a:endParaRPr sz="1620">
              <a:solidFill>
                <a:srgbClr val="222222"/>
              </a:solidFill>
              <a:latin typeface="Oswald"/>
              <a:ea typeface="Oswald"/>
              <a:cs typeface="Oswald"/>
              <a:sym typeface="Oswald"/>
            </a:endParaRPr>
          </a:p>
          <a:p>
            <a:pPr marL="0" lvl="0" indent="0" algn="l" rtl="0">
              <a:lnSpc>
                <a:spcPct val="60000"/>
              </a:lnSpc>
              <a:spcBef>
                <a:spcPts val="0"/>
              </a:spcBef>
              <a:spcAft>
                <a:spcPts val="0"/>
              </a:spcAft>
              <a:buNone/>
            </a:pPr>
            <a:endParaRPr sz="1620">
              <a:solidFill>
                <a:srgbClr val="222222"/>
              </a:solidFill>
              <a:latin typeface="Oswald"/>
              <a:ea typeface="Oswald"/>
              <a:cs typeface="Oswald"/>
              <a:sym typeface="Oswald"/>
            </a:endParaRPr>
          </a:p>
          <a:p>
            <a:pPr marL="0" lvl="0" indent="0" algn="l" rtl="0">
              <a:lnSpc>
                <a:spcPct val="60000"/>
              </a:lnSpc>
              <a:spcBef>
                <a:spcPts val="0"/>
              </a:spcBef>
              <a:spcAft>
                <a:spcPts val="0"/>
              </a:spcAft>
              <a:buNone/>
            </a:pPr>
            <a:r>
              <a:rPr lang="en" sz="1620">
                <a:solidFill>
                  <a:srgbClr val="222222"/>
                </a:solidFill>
                <a:latin typeface="Oswald"/>
                <a:ea typeface="Oswald"/>
                <a:cs typeface="Oswald"/>
                <a:sym typeface="Oswald"/>
              </a:rPr>
              <a:t>Hui Tian </a:t>
            </a:r>
            <a:r>
              <a:rPr lang="en" sz="1065">
                <a:solidFill>
                  <a:srgbClr val="222222"/>
                </a:solidFill>
                <a:latin typeface="Oswald"/>
                <a:ea typeface="Oswald"/>
                <a:cs typeface="Oswald"/>
                <a:sym typeface="Oswald"/>
              </a:rPr>
              <a:t>&amp;</a:t>
            </a:r>
            <a:r>
              <a:rPr lang="en" sz="1620">
                <a:solidFill>
                  <a:srgbClr val="222222"/>
                </a:solidFill>
                <a:latin typeface="Oswald"/>
                <a:ea typeface="Oswald"/>
                <a:cs typeface="Oswald"/>
                <a:sym typeface="Oswald"/>
              </a:rPr>
              <a:t> Jiali Yao</a:t>
            </a:r>
            <a:endParaRPr sz="1200">
              <a:solidFill>
                <a:srgbClr val="222222"/>
              </a:solidFill>
              <a:latin typeface="Oswald"/>
              <a:ea typeface="Oswald"/>
              <a:cs typeface="Oswald"/>
              <a:sym typeface="Oswald"/>
            </a:endParaRPr>
          </a:p>
        </p:txBody>
      </p:sp>
      <p:sp>
        <p:nvSpPr>
          <p:cNvPr id="283" name="Google Shape;283;p14"/>
          <p:cNvSpPr/>
          <p:nvPr/>
        </p:nvSpPr>
        <p:spPr>
          <a:xfrm>
            <a:off x="4722400" y="1249450"/>
            <a:ext cx="3517800" cy="11034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0" y="4693225"/>
            <a:ext cx="4367700" cy="450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14"/>
          <p:cNvPicPr preferRelativeResize="0"/>
          <p:nvPr/>
        </p:nvPicPr>
        <p:blipFill>
          <a:blip r:embed="rId5">
            <a:alphaModFix/>
          </a:blip>
          <a:stretch>
            <a:fillRect/>
          </a:stretch>
        </p:blipFill>
        <p:spPr>
          <a:xfrm>
            <a:off x="7192450" y="3286950"/>
            <a:ext cx="1047750" cy="1066800"/>
          </a:xfrm>
          <a:prstGeom prst="rect">
            <a:avLst/>
          </a:prstGeom>
          <a:noFill/>
          <a:ln>
            <a:noFill/>
          </a:ln>
        </p:spPr>
      </p:pic>
      <p:pic>
        <p:nvPicPr>
          <p:cNvPr id="9" name="Audio 8">
            <a:hlinkClick r:id="" action="ppaction://media"/>
            <a:extLst>
              <a:ext uri="{FF2B5EF4-FFF2-40B4-BE49-F238E27FC236}">
                <a16:creationId xmlns:a16="http://schemas.microsoft.com/office/drawing/2014/main" id="{7A8C5C53-4309-4525-8505-FC8EE53663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advTm="8370"/>
    </mc:Choice>
    <mc:Fallback>
      <p:transition spd="slow" advTm="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E979"/>
        </a:solidFill>
        <a:effectLst/>
      </p:bgPr>
    </p:bg>
    <p:spTree>
      <p:nvGrpSpPr>
        <p:cNvPr id="1" name="Shape 436"/>
        <p:cNvGrpSpPr/>
        <p:nvPr/>
      </p:nvGrpSpPr>
      <p:grpSpPr>
        <a:xfrm>
          <a:off x="0" y="0"/>
          <a:ext cx="0" cy="0"/>
          <a:chOff x="0" y="0"/>
          <a:chExt cx="0" cy="0"/>
        </a:xfrm>
      </p:grpSpPr>
      <p:pic>
        <p:nvPicPr>
          <p:cNvPr id="437" name="Google Shape;437;p23"/>
          <p:cNvPicPr preferRelativeResize="0"/>
          <p:nvPr/>
        </p:nvPicPr>
        <p:blipFill>
          <a:blip r:embed="rId6">
            <a:alphaModFix/>
          </a:blip>
          <a:stretch>
            <a:fillRect/>
          </a:stretch>
        </p:blipFill>
        <p:spPr>
          <a:xfrm>
            <a:off x="2106282" y="856350"/>
            <a:ext cx="2093951" cy="4134750"/>
          </a:xfrm>
          <a:prstGeom prst="rect">
            <a:avLst/>
          </a:prstGeom>
          <a:noFill/>
          <a:ln>
            <a:noFill/>
          </a:ln>
        </p:spPr>
      </p:pic>
      <p:sp>
        <p:nvSpPr>
          <p:cNvPr id="438" name="Google Shape;438;p23"/>
          <p:cNvSpPr txBox="1"/>
          <p:nvPr/>
        </p:nvSpPr>
        <p:spPr>
          <a:xfrm>
            <a:off x="4659400" y="242050"/>
            <a:ext cx="35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39" name="Google Shape;439;p23"/>
          <p:cNvSpPr txBox="1">
            <a:spLocks noGrp="1"/>
          </p:cNvSpPr>
          <p:nvPr>
            <p:ph type="title"/>
          </p:nvPr>
        </p:nvSpPr>
        <p:spPr>
          <a:xfrm>
            <a:off x="675925" y="99775"/>
            <a:ext cx="3860100" cy="77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a:solidFill>
                  <a:srgbClr val="000000"/>
                </a:solidFill>
                <a:latin typeface="Oswald"/>
                <a:ea typeface="Oswald"/>
                <a:cs typeface="Oswald"/>
                <a:sym typeface="Oswald"/>
              </a:rPr>
              <a:t>Design - APP Wireframe</a:t>
            </a:r>
            <a:endParaRPr sz="2500">
              <a:solidFill>
                <a:srgbClr val="000000"/>
              </a:solidFill>
              <a:latin typeface="Oswald"/>
              <a:ea typeface="Oswald"/>
              <a:cs typeface="Oswald"/>
              <a:sym typeface="Oswald"/>
            </a:endParaRPr>
          </a:p>
        </p:txBody>
      </p:sp>
      <p:pic>
        <p:nvPicPr>
          <p:cNvPr id="440" name="Google Shape;440;p23"/>
          <p:cNvPicPr preferRelativeResize="0"/>
          <p:nvPr/>
        </p:nvPicPr>
        <p:blipFill>
          <a:blip r:embed="rId7">
            <a:alphaModFix/>
          </a:blip>
          <a:stretch>
            <a:fillRect/>
          </a:stretch>
        </p:blipFill>
        <p:spPr>
          <a:xfrm>
            <a:off x="149800" y="185385"/>
            <a:ext cx="504375" cy="513525"/>
          </a:xfrm>
          <a:prstGeom prst="rect">
            <a:avLst/>
          </a:prstGeom>
          <a:noFill/>
          <a:ln>
            <a:noFill/>
          </a:ln>
        </p:spPr>
      </p:pic>
      <p:pic>
        <p:nvPicPr>
          <p:cNvPr id="441" name="Google Shape;441;p23"/>
          <p:cNvPicPr preferRelativeResize="0"/>
          <p:nvPr/>
        </p:nvPicPr>
        <p:blipFill>
          <a:blip r:embed="rId8">
            <a:alphaModFix/>
          </a:blip>
          <a:stretch>
            <a:fillRect/>
          </a:stretch>
        </p:blipFill>
        <p:spPr>
          <a:xfrm>
            <a:off x="4869675" y="878575"/>
            <a:ext cx="2021625" cy="4062274"/>
          </a:xfrm>
          <a:prstGeom prst="rect">
            <a:avLst/>
          </a:prstGeom>
          <a:noFill/>
          <a:ln>
            <a:noFill/>
          </a:ln>
        </p:spPr>
      </p:pic>
      <p:sp>
        <p:nvSpPr>
          <p:cNvPr id="442" name="Google Shape;442;p23"/>
          <p:cNvSpPr txBox="1"/>
          <p:nvPr/>
        </p:nvSpPr>
        <p:spPr>
          <a:xfrm>
            <a:off x="6274188" y="1217600"/>
            <a:ext cx="28698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1"/>
              </a:buClr>
              <a:buSzPts val="1800"/>
              <a:buFont typeface="Oswald"/>
              <a:buChar char="●"/>
            </a:pPr>
            <a:r>
              <a:rPr lang="en" sz="1800">
                <a:solidFill>
                  <a:schemeClr val="lt1"/>
                </a:solidFill>
                <a:highlight>
                  <a:srgbClr val="FF0000"/>
                </a:highlight>
                <a:latin typeface="Oswald"/>
                <a:ea typeface="Oswald"/>
                <a:cs typeface="Oswald"/>
                <a:sym typeface="Oswald"/>
              </a:rPr>
              <a:t>Predict high fire risk zones</a:t>
            </a:r>
            <a:endParaRPr sz="1800">
              <a:solidFill>
                <a:srgbClr val="222222"/>
              </a:solidFill>
              <a:latin typeface="Oswald"/>
              <a:ea typeface="Oswald"/>
              <a:cs typeface="Oswald"/>
              <a:sym typeface="Oswald"/>
            </a:endParaRPr>
          </a:p>
        </p:txBody>
      </p:sp>
      <p:pic>
        <p:nvPicPr>
          <p:cNvPr id="5" name="Audio 4">
            <a:hlinkClick r:id="" action="ppaction://media"/>
            <a:extLst>
              <a:ext uri="{FF2B5EF4-FFF2-40B4-BE49-F238E27FC236}">
                <a16:creationId xmlns:a16="http://schemas.microsoft.com/office/drawing/2014/main" id="{496DE4C0-A6DC-4834-9DCB-0A71AA7FA78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241"/>
    </mc:Choice>
    <mc:Fallback>
      <p:transition spd="slow" advTm="17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42"/>
                                        </p:tgtEl>
                                        <p:attrNameLst>
                                          <p:attrName>style.visibility</p:attrName>
                                        </p:attrNameLst>
                                      </p:cBhvr>
                                      <p:to>
                                        <p:strVal val="visible"/>
                                      </p:to>
                                    </p:set>
                                    <p:animEffect transition="in" filter="fade">
                                      <p:cBhvr>
                                        <p:cTn id="11" dur="10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4"/>
          <p:cNvSpPr txBox="1">
            <a:spLocks noGrp="1"/>
          </p:cNvSpPr>
          <p:nvPr>
            <p:ph type="title"/>
          </p:nvPr>
        </p:nvSpPr>
        <p:spPr>
          <a:xfrm>
            <a:off x="675925" y="99775"/>
            <a:ext cx="3860100" cy="77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a:solidFill>
                  <a:srgbClr val="000000"/>
                </a:solidFill>
                <a:latin typeface="Oswald"/>
                <a:ea typeface="Oswald"/>
                <a:cs typeface="Oswald"/>
                <a:sym typeface="Oswald"/>
              </a:rPr>
              <a:t>Design - APP Wireframe</a:t>
            </a:r>
            <a:endParaRPr sz="2500">
              <a:solidFill>
                <a:srgbClr val="000000"/>
              </a:solidFill>
              <a:latin typeface="Oswald"/>
              <a:ea typeface="Oswald"/>
              <a:cs typeface="Oswald"/>
              <a:sym typeface="Oswald"/>
            </a:endParaRPr>
          </a:p>
        </p:txBody>
      </p:sp>
      <p:pic>
        <p:nvPicPr>
          <p:cNvPr id="448" name="Google Shape;448;p24"/>
          <p:cNvPicPr preferRelativeResize="0"/>
          <p:nvPr/>
        </p:nvPicPr>
        <p:blipFill>
          <a:blip r:embed="rId6">
            <a:alphaModFix/>
          </a:blip>
          <a:stretch>
            <a:fillRect/>
          </a:stretch>
        </p:blipFill>
        <p:spPr>
          <a:xfrm>
            <a:off x="149800" y="185385"/>
            <a:ext cx="504375" cy="513525"/>
          </a:xfrm>
          <a:prstGeom prst="rect">
            <a:avLst/>
          </a:prstGeom>
          <a:noFill/>
          <a:ln>
            <a:noFill/>
          </a:ln>
        </p:spPr>
      </p:pic>
      <p:pic>
        <p:nvPicPr>
          <p:cNvPr id="449" name="Google Shape;449;p24"/>
          <p:cNvPicPr preferRelativeResize="0"/>
          <p:nvPr/>
        </p:nvPicPr>
        <p:blipFill>
          <a:blip r:embed="rId7">
            <a:alphaModFix/>
          </a:blip>
          <a:stretch>
            <a:fillRect/>
          </a:stretch>
        </p:blipFill>
        <p:spPr>
          <a:xfrm>
            <a:off x="4932150" y="812219"/>
            <a:ext cx="2093950" cy="4163931"/>
          </a:xfrm>
          <a:prstGeom prst="rect">
            <a:avLst/>
          </a:prstGeom>
          <a:noFill/>
          <a:ln>
            <a:noFill/>
          </a:ln>
        </p:spPr>
      </p:pic>
      <p:sp>
        <p:nvSpPr>
          <p:cNvPr id="450" name="Google Shape;450;p24"/>
          <p:cNvSpPr txBox="1"/>
          <p:nvPr/>
        </p:nvSpPr>
        <p:spPr>
          <a:xfrm>
            <a:off x="6371889" y="1858550"/>
            <a:ext cx="30000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1"/>
              </a:buClr>
              <a:buSzPts val="1800"/>
              <a:buFont typeface="Oswald"/>
              <a:buChar char="●"/>
            </a:pPr>
            <a:r>
              <a:rPr lang="en" sz="1800">
                <a:solidFill>
                  <a:schemeClr val="lt1"/>
                </a:solidFill>
                <a:highlight>
                  <a:srgbClr val="4A86E8"/>
                </a:highlight>
                <a:latin typeface="Oswald"/>
                <a:ea typeface="Oswald"/>
                <a:cs typeface="Oswald"/>
                <a:sym typeface="Oswald"/>
              </a:rPr>
              <a:t>Estimate cost &amp; benefit</a:t>
            </a:r>
            <a:endParaRPr sz="1800">
              <a:solidFill>
                <a:srgbClr val="222222"/>
              </a:solidFill>
              <a:latin typeface="Oswald"/>
              <a:ea typeface="Oswald"/>
              <a:cs typeface="Oswald"/>
              <a:sym typeface="Oswald"/>
            </a:endParaRPr>
          </a:p>
        </p:txBody>
      </p:sp>
      <p:pic>
        <p:nvPicPr>
          <p:cNvPr id="451" name="Google Shape;451;p24"/>
          <p:cNvPicPr preferRelativeResize="0"/>
          <p:nvPr/>
        </p:nvPicPr>
        <p:blipFill>
          <a:blip r:embed="rId8">
            <a:alphaModFix/>
          </a:blip>
          <a:stretch>
            <a:fillRect/>
          </a:stretch>
        </p:blipFill>
        <p:spPr>
          <a:xfrm>
            <a:off x="1602975" y="852175"/>
            <a:ext cx="2662200" cy="4071600"/>
          </a:xfrm>
          <a:prstGeom prst="rect">
            <a:avLst/>
          </a:prstGeom>
          <a:noFill/>
          <a:ln>
            <a:noFill/>
          </a:ln>
        </p:spPr>
      </p:pic>
      <p:sp>
        <p:nvSpPr>
          <p:cNvPr id="452" name="Google Shape;452;p24"/>
          <p:cNvSpPr txBox="1"/>
          <p:nvPr/>
        </p:nvSpPr>
        <p:spPr>
          <a:xfrm>
            <a:off x="1" y="1627945"/>
            <a:ext cx="30000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1"/>
              </a:buClr>
              <a:buSzPts val="1800"/>
              <a:buFont typeface="Oswald"/>
              <a:buChar char="●"/>
            </a:pPr>
            <a:r>
              <a:rPr lang="en" sz="1800">
                <a:solidFill>
                  <a:schemeClr val="lt1"/>
                </a:solidFill>
                <a:highlight>
                  <a:srgbClr val="FF9900"/>
                </a:highlight>
                <a:latin typeface="Oswald"/>
                <a:ea typeface="Oswald"/>
                <a:cs typeface="Oswald"/>
                <a:sym typeface="Oswald"/>
              </a:rPr>
              <a:t>Create fire hazard map</a:t>
            </a:r>
            <a:endParaRPr/>
          </a:p>
        </p:txBody>
      </p:sp>
      <p:pic>
        <p:nvPicPr>
          <p:cNvPr id="5" name="Audio 4">
            <a:hlinkClick r:id="" action="ppaction://media"/>
            <a:extLst>
              <a:ext uri="{FF2B5EF4-FFF2-40B4-BE49-F238E27FC236}">
                <a16:creationId xmlns:a16="http://schemas.microsoft.com/office/drawing/2014/main" id="{3DE7EBFE-16F0-4900-A958-19AE013119F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981"/>
    </mc:Choice>
    <mc:Fallback>
      <p:transition spd="slow" advTm="19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fade">
                                      <p:cBhvr>
                                        <p:cTn id="11" dur="1000"/>
                                        <p:tgtEl>
                                          <p:spTgt spid="4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50"/>
                                        </p:tgtEl>
                                        <p:attrNameLst>
                                          <p:attrName>style.visibility</p:attrName>
                                        </p:attrNameLst>
                                      </p:cBhvr>
                                      <p:to>
                                        <p:strVal val="visible"/>
                                      </p:to>
                                    </p:set>
                                    <p:animEffect transition="in" filter="fade">
                                      <p:cBhvr>
                                        <p:cTn id="16"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E979"/>
        </a:solidFill>
        <a:effectLst/>
      </p:bgPr>
    </p:bg>
    <p:spTree>
      <p:nvGrpSpPr>
        <p:cNvPr id="1" name="Shape 456"/>
        <p:cNvGrpSpPr/>
        <p:nvPr/>
      </p:nvGrpSpPr>
      <p:grpSpPr>
        <a:xfrm>
          <a:off x="0" y="0"/>
          <a:ext cx="0" cy="0"/>
          <a:chOff x="0" y="0"/>
          <a:chExt cx="0" cy="0"/>
        </a:xfrm>
      </p:grpSpPr>
      <p:pic>
        <p:nvPicPr>
          <p:cNvPr id="457" name="Google Shape;457;p25"/>
          <p:cNvPicPr preferRelativeResize="0"/>
          <p:nvPr/>
        </p:nvPicPr>
        <p:blipFill>
          <a:blip r:embed="rId6">
            <a:alphaModFix/>
          </a:blip>
          <a:stretch>
            <a:fillRect/>
          </a:stretch>
        </p:blipFill>
        <p:spPr>
          <a:xfrm>
            <a:off x="1999063" y="856350"/>
            <a:ext cx="2093950" cy="4140300"/>
          </a:xfrm>
          <a:prstGeom prst="rect">
            <a:avLst/>
          </a:prstGeom>
          <a:noFill/>
          <a:ln>
            <a:noFill/>
          </a:ln>
        </p:spPr>
      </p:pic>
      <p:pic>
        <p:nvPicPr>
          <p:cNvPr id="458" name="Google Shape;458;p25"/>
          <p:cNvPicPr preferRelativeResize="0"/>
          <p:nvPr/>
        </p:nvPicPr>
        <p:blipFill>
          <a:blip r:embed="rId7">
            <a:alphaModFix/>
          </a:blip>
          <a:stretch>
            <a:fillRect/>
          </a:stretch>
        </p:blipFill>
        <p:spPr>
          <a:xfrm>
            <a:off x="4939938" y="856350"/>
            <a:ext cx="2205004" cy="4140301"/>
          </a:xfrm>
          <a:prstGeom prst="rect">
            <a:avLst/>
          </a:prstGeom>
          <a:noFill/>
          <a:ln>
            <a:noFill/>
          </a:ln>
        </p:spPr>
      </p:pic>
      <p:sp>
        <p:nvSpPr>
          <p:cNvPr id="459" name="Google Shape;459;p25"/>
          <p:cNvSpPr txBox="1">
            <a:spLocks noGrp="1"/>
          </p:cNvSpPr>
          <p:nvPr>
            <p:ph type="title"/>
          </p:nvPr>
        </p:nvSpPr>
        <p:spPr>
          <a:xfrm>
            <a:off x="675925" y="99775"/>
            <a:ext cx="3860100" cy="77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a:solidFill>
                  <a:srgbClr val="000000"/>
                </a:solidFill>
                <a:latin typeface="Oswald"/>
                <a:ea typeface="Oswald"/>
                <a:cs typeface="Oswald"/>
                <a:sym typeface="Oswald"/>
              </a:rPr>
              <a:t>Design - APP Wireframe</a:t>
            </a:r>
            <a:endParaRPr sz="2500">
              <a:solidFill>
                <a:srgbClr val="000000"/>
              </a:solidFill>
              <a:latin typeface="Oswald"/>
              <a:ea typeface="Oswald"/>
              <a:cs typeface="Oswald"/>
              <a:sym typeface="Oswald"/>
            </a:endParaRPr>
          </a:p>
        </p:txBody>
      </p:sp>
      <p:pic>
        <p:nvPicPr>
          <p:cNvPr id="460" name="Google Shape;460;p25"/>
          <p:cNvPicPr preferRelativeResize="0"/>
          <p:nvPr/>
        </p:nvPicPr>
        <p:blipFill>
          <a:blip r:embed="rId8">
            <a:alphaModFix/>
          </a:blip>
          <a:stretch>
            <a:fillRect/>
          </a:stretch>
        </p:blipFill>
        <p:spPr>
          <a:xfrm>
            <a:off x="149800" y="185385"/>
            <a:ext cx="504375" cy="513525"/>
          </a:xfrm>
          <a:prstGeom prst="rect">
            <a:avLst/>
          </a:prstGeom>
          <a:noFill/>
          <a:ln>
            <a:noFill/>
          </a:ln>
        </p:spPr>
      </p:pic>
      <p:sp>
        <p:nvSpPr>
          <p:cNvPr id="461" name="Google Shape;461;p25"/>
          <p:cNvSpPr txBox="1"/>
          <p:nvPr/>
        </p:nvSpPr>
        <p:spPr>
          <a:xfrm>
            <a:off x="5882553" y="1762288"/>
            <a:ext cx="3162000" cy="461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1"/>
              </a:buClr>
              <a:buSzPts val="1800"/>
              <a:buFont typeface="Oswald"/>
              <a:buChar char="●"/>
            </a:pPr>
            <a:r>
              <a:rPr lang="en" sz="1800">
                <a:solidFill>
                  <a:schemeClr val="lt1"/>
                </a:solidFill>
                <a:highlight>
                  <a:srgbClr val="38761D"/>
                </a:highlight>
                <a:latin typeface="Oswald"/>
                <a:ea typeface="Oswald"/>
                <a:cs typeface="Oswald"/>
                <a:sym typeface="Oswald"/>
              </a:rPr>
              <a:t>Report potential risk on patrol</a:t>
            </a:r>
            <a:endParaRPr/>
          </a:p>
        </p:txBody>
      </p:sp>
      <p:pic>
        <p:nvPicPr>
          <p:cNvPr id="5" name="Audio 4">
            <a:hlinkClick r:id="" action="ppaction://media"/>
            <a:extLst>
              <a:ext uri="{FF2B5EF4-FFF2-40B4-BE49-F238E27FC236}">
                <a16:creationId xmlns:a16="http://schemas.microsoft.com/office/drawing/2014/main" id="{5126DB7D-D125-47B8-9A22-4DA8D9690DD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829"/>
    </mc:Choice>
    <mc:Fallback>
      <p:transition spd="slow" advTm="12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61"/>
                                        </p:tgtEl>
                                        <p:attrNameLst>
                                          <p:attrName>style.visibility</p:attrName>
                                        </p:attrNameLst>
                                      </p:cBhvr>
                                      <p:to>
                                        <p:strVal val="visible"/>
                                      </p:to>
                                    </p:set>
                                    <p:animEffect transition="in" filter="fade">
                                      <p:cBhvr>
                                        <p:cTn id="11" dur="1000"/>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4"/>
          <p:cNvSpPr txBox="1">
            <a:spLocks noGrp="1"/>
          </p:cNvSpPr>
          <p:nvPr>
            <p:ph type="ctrTitle" idx="4294967295"/>
          </p:nvPr>
        </p:nvSpPr>
        <p:spPr>
          <a:xfrm>
            <a:off x="547906" y="1306250"/>
            <a:ext cx="3942977" cy="11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5400" dirty="0">
                <a:solidFill>
                  <a:srgbClr val="222222"/>
                </a:solidFill>
                <a:latin typeface="Oswald"/>
                <a:ea typeface="Oswald"/>
                <a:cs typeface="Oswald"/>
                <a:sym typeface="Oswald"/>
              </a:rPr>
              <a:t>THANK YOU</a:t>
            </a:r>
            <a:r>
              <a:rPr lang="en" sz="5400" b="1" dirty="0"/>
              <a:t> </a:t>
            </a:r>
            <a:endParaRPr sz="5400" b="1" dirty="0"/>
          </a:p>
        </p:txBody>
      </p:sp>
      <p:sp>
        <p:nvSpPr>
          <p:cNvPr id="282" name="Google Shape;282;p14"/>
          <p:cNvSpPr txBox="1"/>
          <p:nvPr/>
        </p:nvSpPr>
        <p:spPr>
          <a:xfrm>
            <a:off x="4634207" y="4761424"/>
            <a:ext cx="3868237" cy="313902"/>
          </a:xfrm>
          <a:prstGeom prst="rect">
            <a:avLst/>
          </a:prstGeom>
          <a:noFill/>
          <a:ln>
            <a:noFill/>
          </a:ln>
        </p:spPr>
        <p:txBody>
          <a:bodyPr spcFirstLastPara="1" wrap="square" lIns="91425" tIns="91425" rIns="91425" bIns="91425" anchor="t" anchorCtr="0">
            <a:spAutoFit/>
          </a:bodyPr>
          <a:lstStyle/>
          <a:p>
            <a:pPr marL="0" lvl="0" indent="0" algn="l" rtl="0">
              <a:lnSpc>
                <a:spcPct val="60000"/>
              </a:lnSpc>
              <a:spcBef>
                <a:spcPts val="0"/>
              </a:spcBef>
              <a:spcAft>
                <a:spcPts val="0"/>
              </a:spcAft>
              <a:buNone/>
            </a:pPr>
            <a:r>
              <a:rPr lang="en-US" i="0" u="sng" dirty="0">
                <a:solidFill>
                  <a:srgbClr val="1155CC"/>
                </a:solidFill>
                <a:effectLst/>
                <a:latin typeface="Arial" panose="020B0604020202020204" pitchFamily="34" charset="0"/>
                <a:hlinkClick r:id="rId5"/>
              </a:rPr>
              <a:t>https://github.com/Hui-Tian/Wildfire_Manager</a:t>
            </a:r>
            <a:endParaRPr dirty="0">
              <a:solidFill>
                <a:srgbClr val="222222"/>
              </a:solidFill>
              <a:latin typeface="Oswald"/>
              <a:ea typeface="Oswald"/>
              <a:cs typeface="Oswald"/>
              <a:sym typeface="Oswald"/>
            </a:endParaRPr>
          </a:p>
        </p:txBody>
      </p:sp>
      <p:sp>
        <p:nvSpPr>
          <p:cNvPr id="283" name="Google Shape;283;p14"/>
          <p:cNvSpPr/>
          <p:nvPr/>
        </p:nvSpPr>
        <p:spPr>
          <a:xfrm>
            <a:off x="318697" y="1306250"/>
            <a:ext cx="3730305" cy="92492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0" y="4693225"/>
            <a:ext cx="4367700" cy="450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14"/>
          <p:cNvPicPr preferRelativeResize="0"/>
          <p:nvPr/>
        </p:nvPicPr>
        <p:blipFill>
          <a:blip r:embed="rId6">
            <a:alphaModFix/>
          </a:blip>
          <a:stretch>
            <a:fillRect/>
          </a:stretch>
        </p:blipFill>
        <p:spPr>
          <a:xfrm>
            <a:off x="7258817" y="3021479"/>
            <a:ext cx="1047750" cy="1066800"/>
          </a:xfrm>
          <a:prstGeom prst="rect">
            <a:avLst/>
          </a:prstGeom>
          <a:noFill/>
          <a:ln>
            <a:noFill/>
          </a:ln>
        </p:spPr>
      </p:pic>
      <p:sp>
        <p:nvSpPr>
          <p:cNvPr id="7" name="Google Shape;281;p14">
            <a:extLst>
              <a:ext uri="{FF2B5EF4-FFF2-40B4-BE49-F238E27FC236}">
                <a16:creationId xmlns:a16="http://schemas.microsoft.com/office/drawing/2014/main" id="{B45D40DA-FE85-4D1A-B9EC-9469778F2A63}"/>
              </a:ext>
            </a:extLst>
          </p:cNvPr>
          <p:cNvSpPr txBox="1">
            <a:spLocks/>
          </p:cNvSpPr>
          <p:nvPr/>
        </p:nvSpPr>
        <p:spPr>
          <a:xfrm>
            <a:off x="4367700" y="4318972"/>
            <a:ext cx="4539155" cy="3408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pPr>
              <a:buClr>
                <a:srgbClr val="000000"/>
              </a:buClr>
              <a:buSzPts val="990"/>
              <a:buFont typeface="Arial"/>
              <a:buNone/>
            </a:pPr>
            <a:r>
              <a:rPr lang="en-US" sz="1400" b="0" dirty="0"/>
              <a:t>For more information, you can visit the link below</a:t>
            </a:r>
          </a:p>
        </p:txBody>
      </p:sp>
      <p:pic>
        <p:nvPicPr>
          <p:cNvPr id="5" name="Audio 4">
            <a:hlinkClick r:id="" action="ppaction://media"/>
            <a:extLst>
              <a:ext uri="{FF2B5EF4-FFF2-40B4-BE49-F238E27FC236}">
                <a16:creationId xmlns:a16="http://schemas.microsoft.com/office/drawing/2014/main" id="{53522185-9F4A-42B5-AD2A-9C043AA12D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442587483"/>
      </p:ext>
    </p:extLst>
  </p:cSld>
  <p:clrMapOvr>
    <a:masterClrMapping/>
  </p:clrMapOvr>
  <mc:AlternateContent xmlns:mc="http://schemas.openxmlformats.org/markup-compatibility/2006">
    <mc:Choice xmlns:p14="http://schemas.microsoft.com/office/powerpoint/2010/main" Requires="p14">
      <p:transition spd="slow" p14:dur="2000" advTm="14524"/>
    </mc:Choice>
    <mc:Fallback>
      <p:transition spd="slow" advTm="14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p:nvPr/>
        </p:nvSpPr>
        <p:spPr>
          <a:xfrm>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15"/>
          <p:cNvPicPr preferRelativeResize="0"/>
          <p:nvPr/>
        </p:nvPicPr>
        <p:blipFill rotWithShape="1">
          <a:blip r:embed="rId6">
            <a:alphaModFix/>
          </a:blip>
          <a:srcRect l="21504" r="20671"/>
          <a:stretch/>
        </p:blipFill>
        <p:spPr>
          <a:xfrm>
            <a:off x="4859800" y="449425"/>
            <a:ext cx="3540600" cy="4482775"/>
          </a:xfrm>
          <a:prstGeom prst="rect">
            <a:avLst/>
          </a:prstGeom>
          <a:noFill/>
          <a:ln>
            <a:noFill/>
          </a:ln>
        </p:spPr>
      </p:pic>
      <p:sp>
        <p:nvSpPr>
          <p:cNvPr id="292" name="Google Shape;292;p15"/>
          <p:cNvSpPr txBox="1"/>
          <p:nvPr/>
        </p:nvSpPr>
        <p:spPr>
          <a:xfrm>
            <a:off x="482150" y="1023700"/>
            <a:ext cx="4192200" cy="102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rgbClr val="222222"/>
                </a:solidFill>
                <a:latin typeface="Oswald"/>
                <a:ea typeface="Oswald"/>
                <a:cs typeface="Oswald"/>
                <a:sym typeface="Oswald"/>
              </a:rPr>
              <a:t>Wildfires result in huge economic &amp; environmental loss</a:t>
            </a:r>
            <a:r>
              <a:rPr lang="en" sz="1300">
                <a:solidFill>
                  <a:srgbClr val="222222"/>
                </a:solidFill>
                <a:latin typeface="Oswald"/>
                <a:ea typeface="Oswald"/>
                <a:cs typeface="Oswald"/>
                <a:sym typeface="Oswald"/>
              </a:rPr>
              <a:t> (eg.</a:t>
            </a:r>
            <a:r>
              <a:rPr lang="en" sz="1800">
                <a:solidFill>
                  <a:srgbClr val="222222"/>
                </a:solidFill>
                <a:latin typeface="Oswald"/>
                <a:ea typeface="Oswald"/>
                <a:cs typeface="Oswald"/>
                <a:sym typeface="Oswald"/>
              </a:rPr>
              <a:t> </a:t>
            </a:r>
            <a:r>
              <a:rPr lang="en" sz="1300">
                <a:solidFill>
                  <a:srgbClr val="222222"/>
                </a:solidFill>
                <a:latin typeface="Oswald"/>
                <a:ea typeface="Oswald"/>
                <a:cs typeface="Oswald"/>
                <a:sym typeface="Oswald"/>
              </a:rPr>
              <a:t>9,917 wildfire incidents, burned 4,257,863 acres, caused 33 fatalities in California in 2020)</a:t>
            </a:r>
            <a:endParaRPr sz="1800">
              <a:solidFill>
                <a:srgbClr val="222222"/>
              </a:solidFill>
              <a:latin typeface="Oswald"/>
              <a:ea typeface="Oswald"/>
              <a:cs typeface="Oswald"/>
              <a:sym typeface="Oswald"/>
            </a:endParaRPr>
          </a:p>
        </p:txBody>
      </p:sp>
      <p:sp>
        <p:nvSpPr>
          <p:cNvPr id="296" name="Google Shape;296;p15"/>
          <p:cNvSpPr txBox="1">
            <a:spLocks noGrp="1"/>
          </p:cNvSpPr>
          <p:nvPr>
            <p:ph type="title"/>
          </p:nvPr>
        </p:nvSpPr>
        <p:spPr>
          <a:xfrm>
            <a:off x="506325" y="34950"/>
            <a:ext cx="4335600" cy="1053600"/>
          </a:xfrm>
          <a:prstGeom prst="rect">
            <a:avLst/>
          </a:prstGeom>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None/>
            </a:pPr>
            <a:r>
              <a:rPr lang="en" sz="2500">
                <a:solidFill>
                  <a:srgbClr val="000000"/>
                </a:solidFill>
                <a:latin typeface="Oswald"/>
                <a:ea typeface="Oswald"/>
                <a:cs typeface="Oswald"/>
                <a:sym typeface="Oswald"/>
              </a:rPr>
              <a:t>Strategy - Business Objective</a:t>
            </a:r>
            <a:endParaRPr sz="2550">
              <a:latin typeface="Oswald"/>
              <a:ea typeface="Oswald"/>
              <a:cs typeface="Oswald"/>
              <a:sym typeface="Oswald"/>
            </a:endParaRPr>
          </a:p>
        </p:txBody>
      </p:sp>
      <p:pic>
        <p:nvPicPr>
          <p:cNvPr id="297" name="Google Shape;297;p15"/>
          <p:cNvPicPr preferRelativeResize="0"/>
          <p:nvPr/>
        </p:nvPicPr>
        <p:blipFill>
          <a:blip r:embed="rId7">
            <a:alphaModFix/>
          </a:blip>
          <a:stretch>
            <a:fillRect/>
          </a:stretch>
        </p:blipFill>
        <p:spPr>
          <a:xfrm>
            <a:off x="6770106" y="399450"/>
            <a:ext cx="2080300" cy="2107400"/>
          </a:xfrm>
          <a:prstGeom prst="rect">
            <a:avLst/>
          </a:prstGeom>
          <a:noFill/>
          <a:ln w="19050" cap="flat" cmpd="sng">
            <a:solidFill>
              <a:schemeClr val="dk2"/>
            </a:solidFill>
            <a:prstDash val="solid"/>
            <a:round/>
            <a:headEnd type="none" w="sm" len="sm"/>
            <a:tailEnd type="none" w="sm" len="sm"/>
          </a:ln>
        </p:spPr>
      </p:pic>
      <p:sp>
        <p:nvSpPr>
          <p:cNvPr id="298" name="Google Shape;298;p15"/>
          <p:cNvSpPr txBox="1">
            <a:spLocks noGrp="1"/>
          </p:cNvSpPr>
          <p:nvPr>
            <p:ph type="title"/>
          </p:nvPr>
        </p:nvSpPr>
        <p:spPr>
          <a:xfrm>
            <a:off x="6413700" y="0"/>
            <a:ext cx="2730300" cy="4101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SzPts val="990"/>
              <a:buNone/>
            </a:pPr>
            <a:r>
              <a:rPr lang="en" sz="1220" b="0">
                <a:solidFill>
                  <a:srgbClr val="000000"/>
                </a:solidFill>
                <a:latin typeface="Arial"/>
                <a:ea typeface="Arial"/>
                <a:cs typeface="Arial"/>
                <a:sym typeface="Arial"/>
              </a:rPr>
              <a:t>Northern California Wildfires in 2020</a:t>
            </a:r>
            <a:endParaRPr sz="1220" b="0">
              <a:solidFill>
                <a:srgbClr val="000000"/>
              </a:solidFill>
              <a:latin typeface="Arial"/>
              <a:ea typeface="Arial"/>
              <a:cs typeface="Arial"/>
              <a:sym typeface="Arial"/>
            </a:endParaRPr>
          </a:p>
        </p:txBody>
      </p:sp>
      <p:sp>
        <p:nvSpPr>
          <p:cNvPr id="299" name="Google Shape;299;p15"/>
          <p:cNvSpPr txBox="1"/>
          <p:nvPr/>
        </p:nvSpPr>
        <p:spPr>
          <a:xfrm>
            <a:off x="565725" y="2045800"/>
            <a:ext cx="3953400" cy="2733026"/>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222222"/>
              </a:buClr>
              <a:buSzPts val="1800"/>
              <a:buFont typeface="Oswald"/>
              <a:buChar char="●"/>
            </a:pPr>
            <a:r>
              <a:rPr lang="en" sz="1800" dirty="0">
                <a:solidFill>
                  <a:srgbClr val="222222"/>
                </a:solidFill>
                <a:latin typeface="Oswald"/>
                <a:ea typeface="Oswald"/>
                <a:cs typeface="Oswald"/>
                <a:sym typeface="Oswald"/>
              </a:rPr>
              <a:t>Target wildfires occurred in Northern California regions in 2020</a:t>
            </a:r>
            <a:endParaRPr sz="1800" dirty="0">
              <a:solidFill>
                <a:srgbClr val="222222"/>
              </a:solidFill>
              <a:latin typeface="Oswald"/>
              <a:ea typeface="Oswald"/>
              <a:cs typeface="Oswald"/>
              <a:sym typeface="Oswald"/>
            </a:endParaRPr>
          </a:p>
          <a:p>
            <a:pPr marL="457200" lvl="0" indent="-342900" algn="l" rtl="0">
              <a:lnSpc>
                <a:spcPct val="115000"/>
              </a:lnSpc>
              <a:spcBef>
                <a:spcPts val="0"/>
              </a:spcBef>
              <a:spcAft>
                <a:spcPts val="0"/>
              </a:spcAft>
              <a:buClr>
                <a:srgbClr val="222222"/>
              </a:buClr>
              <a:buSzPts val="1800"/>
              <a:buFont typeface="Oswald"/>
              <a:buChar char="●"/>
            </a:pPr>
            <a:endParaRPr sz="1800" dirty="0">
              <a:solidFill>
                <a:srgbClr val="222222"/>
              </a:solidFill>
              <a:latin typeface="Oswald"/>
              <a:ea typeface="Oswald"/>
              <a:cs typeface="Oswald"/>
              <a:sym typeface="Oswald"/>
            </a:endParaRPr>
          </a:p>
          <a:p>
            <a:pPr marL="457200" lvl="0" indent="-342900" algn="l" rtl="0">
              <a:lnSpc>
                <a:spcPct val="115000"/>
              </a:lnSpc>
              <a:spcBef>
                <a:spcPts val="0"/>
              </a:spcBef>
              <a:spcAft>
                <a:spcPts val="0"/>
              </a:spcAft>
              <a:buClr>
                <a:srgbClr val="222222"/>
              </a:buClr>
              <a:buSzPts val="1800"/>
              <a:buFont typeface="Oswald"/>
              <a:buChar char="●"/>
            </a:pPr>
            <a:r>
              <a:rPr lang="en" sz="1800" dirty="0">
                <a:solidFill>
                  <a:srgbClr val="222222"/>
                </a:solidFill>
                <a:latin typeface="Oswald"/>
                <a:ea typeface="Oswald"/>
                <a:cs typeface="Oswald"/>
                <a:sym typeface="Oswald"/>
              </a:rPr>
              <a:t>Build prediction model</a:t>
            </a:r>
            <a:endParaRPr sz="1800" dirty="0">
              <a:solidFill>
                <a:srgbClr val="222222"/>
              </a:solidFill>
              <a:latin typeface="Oswald"/>
              <a:ea typeface="Oswald"/>
              <a:cs typeface="Oswald"/>
              <a:sym typeface="Oswald"/>
            </a:endParaRPr>
          </a:p>
          <a:p>
            <a:pPr marL="457200" lvl="0" indent="-342900" algn="l" rtl="0">
              <a:lnSpc>
                <a:spcPct val="115000"/>
              </a:lnSpc>
              <a:spcBef>
                <a:spcPts val="0"/>
              </a:spcBef>
              <a:spcAft>
                <a:spcPts val="0"/>
              </a:spcAft>
              <a:buClr>
                <a:srgbClr val="222222"/>
              </a:buClr>
              <a:buSzPts val="1800"/>
              <a:buFont typeface="Oswald"/>
              <a:buChar char="●"/>
            </a:pPr>
            <a:endParaRPr sz="1800" dirty="0">
              <a:solidFill>
                <a:srgbClr val="222222"/>
              </a:solidFill>
              <a:latin typeface="Oswald"/>
              <a:ea typeface="Oswald"/>
              <a:cs typeface="Oswald"/>
              <a:sym typeface="Oswald"/>
            </a:endParaRPr>
          </a:p>
          <a:p>
            <a:pPr marL="457200" lvl="0" indent="-342900" algn="l" rtl="0">
              <a:lnSpc>
                <a:spcPct val="115000"/>
              </a:lnSpc>
              <a:spcBef>
                <a:spcPts val="0"/>
              </a:spcBef>
              <a:spcAft>
                <a:spcPts val="0"/>
              </a:spcAft>
              <a:buClr>
                <a:srgbClr val="222222"/>
              </a:buClr>
              <a:buSzPts val="1800"/>
              <a:buFont typeface="Oswald"/>
              <a:buChar char="●"/>
            </a:pPr>
            <a:r>
              <a:rPr lang="en" sz="1800" dirty="0">
                <a:solidFill>
                  <a:srgbClr val="222222"/>
                </a:solidFill>
                <a:latin typeface="Oswald"/>
                <a:ea typeface="Oswald"/>
                <a:cs typeface="Oswald"/>
                <a:sym typeface="Oswald"/>
              </a:rPr>
              <a:t>Reduce wildfire risk</a:t>
            </a:r>
          </a:p>
          <a:p>
            <a:pPr marL="457200" lvl="0" indent="-342900" algn="l" rtl="0">
              <a:lnSpc>
                <a:spcPct val="115000"/>
              </a:lnSpc>
              <a:spcBef>
                <a:spcPts val="0"/>
              </a:spcBef>
              <a:spcAft>
                <a:spcPts val="0"/>
              </a:spcAft>
              <a:buClr>
                <a:srgbClr val="222222"/>
              </a:buClr>
              <a:buSzPts val="1800"/>
              <a:buFont typeface="Oswald"/>
              <a:buChar char="●"/>
            </a:pPr>
            <a:endParaRPr lang="en" sz="1800" dirty="0">
              <a:solidFill>
                <a:srgbClr val="222222"/>
              </a:solidFill>
              <a:latin typeface="Oswald"/>
              <a:ea typeface="Oswald"/>
              <a:cs typeface="Oswald"/>
              <a:sym typeface="Oswald"/>
            </a:endParaRPr>
          </a:p>
          <a:p>
            <a:pPr marL="457200" lvl="0" indent="-342900" algn="l" rtl="0">
              <a:lnSpc>
                <a:spcPct val="115000"/>
              </a:lnSpc>
              <a:spcBef>
                <a:spcPts val="0"/>
              </a:spcBef>
              <a:spcAft>
                <a:spcPts val="0"/>
              </a:spcAft>
              <a:buClr>
                <a:srgbClr val="222222"/>
              </a:buClr>
              <a:buSzPts val="1800"/>
              <a:buFont typeface="Oswald"/>
              <a:buChar char="●"/>
            </a:pPr>
            <a:r>
              <a:rPr lang="en-US" sz="1800" dirty="0">
                <a:solidFill>
                  <a:srgbClr val="222222"/>
                </a:solidFill>
                <a:latin typeface="Oswald"/>
                <a:ea typeface="Oswald"/>
                <a:cs typeface="Oswald"/>
                <a:sym typeface="Oswald"/>
              </a:rPr>
              <a:t>Make funding allocation effectively</a:t>
            </a:r>
          </a:p>
        </p:txBody>
      </p:sp>
      <p:pic>
        <p:nvPicPr>
          <p:cNvPr id="300" name="Google Shape;300;p15"/>
          <p:cNvPicPr preferRelativeResize="0"/>
          <p:nvPr/>
        </p:nvPicPr>
        <p:blipFill>
          <a:blip r:embed="rId8">
            <a:alphaModFix/>
          </a:blip>
          <a:stretch>
            <a:fillRect/>
          </a:stretch>
        </p:blipFill>
        <p:spPr>
          <a:xfrm>
            <a:off x="114850" y="356698"/>
            <a:ext cx="420263" cy="410100"/>
          </a:xfrm>
          <a:prstGeom prst="rect">
            <a:avLst/>
          </a:prstGeom>
          <a:noFill/>
          <a:ln>
            <a:noFill/>
          </a:ln>
        </p:spPr>
      </p:pic>
      <p:pic>
        <p:nvPicPr>
          <p:cNvPr id="8" name="Audio 7">
            <a:hlinkClick r:id="" action="ppaction://media"/>
            <a:extLst>
              <a:ext uri="{FF2B5EF4-FFF2-40B4-BE49-F238E27FC236}">
                <a16:creationId xmlns:a16="http://schemas.microsoft.com/office/drawing/2014/main" id="{9974BEDA-4574-47FD-B688-48E00BA02CE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264"/>
    </mc:Choice>
    <mc:Fallback>
      <p:transition spd="slow" advTm="22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9"/>
                                        </p:tgtEl>
                                        <p:attrNameLst>
                                          <p:attrName>style.visibility</p:attrName>
                                        </p:attrNameLst>
                                      </p:cBhvr>
                                      <p:to>
                                        <p:strVal val="visible"/>
                                      </p:to>
                                    </p:set>
                                    <p:animEffect transition="in" filter="fade">
                                      <p:cBhvr>
                                        <p:cTn id="11" dur="500"/>
                                        <p:tgtEl>
                                          <p:spTgt spid="29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297"/>
                                        </p:tgtEl>
                                        <p:attrNameLst>
                                          <p:attrName>style.visibility</p:attrName>
                                        </p:attrNameLst>
                                      </p:cBhvr>
                                      <p:to>
                                        <p:strVal val="visible"/>
                                      </p:to>
                                    </p:set>
                                    <p:anim calcmode="lin" valueType="num">
                                      <p:cBhvr additive="base">
                                        <p:cTn id="16" dur="1000"/>
                                        <p:tgtEl>
                                          <p:spTgt spid="29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298"/>
                                        </p:tgtEl>
                                        <p:attrNameLst>
                                          <p:attrName>style.visibility</p:attrName>
                                        </p:attrNameLst>
                                      </p:cBhvr>
                                      <p:to>
                                        <p:strVal val="visible"/>
                                      </p:to>
                                    </p:set>
                                    <p:anim calcmode="lin" valueType="num">
                                      <p:cBhvr additive="base">
                                        <p:cTn id="19" dur="1000"/>
                                        <p:tgtEl>
                                          <p:spTgt spid="2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6"/>
          <p:cNvSpPr txBox="1">
            <a:spLocks noGrp="1"/>
          </p:cNvSpPr>
          <p:nvPr>
            <p:ph type="title"/>
          </p:nvPr>
        </p:nvSpPr>
        <p:spPr>
          <a:xfrm>
            <a:off x="535125" y="100075"/>
            <a:ext cx="5136600" cy="963300"/>
          </a:xfrm>
          <a:prstGeom prst="rect">
            <a:avLst/>
          </a:prstGeom>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SzPts val="990"/>
              <a:buNone/>
            </a:pPr>
            <a:r>
              <a:rPr lang="en" sz="2500">
                <a:solidFill>
                  <a:srgbClr val="000000"/>
                </a:solidFill>
                <a:latin typeface="Oswald"/>
                <a:ea typeface="Oswald"/>
                <a:cs typeface="Oswald"/>
                <a:sym typeface="Oswald"/>
              </a:rPr>
              <a:t>Strategy - </a:t>
            </a:r>
            <a:r>
              <a:rPr lang="en" sz="2520">
                <a:solidFill>
                  <a:srgbClr val="000000"/>
                </a:solidFill>
                <a:latin typeface="Oswald"/>
                <a:ea typeface="Oswald"/>
                <a:cs typeface="Oswald"/>
                <a:sym typeface="Oswald"/>
              </a:rPr>
              <a:t>User Analysis</a:t>
            </a:r>
            <a:endParaRPr sz="2520">
              <a:solidFill>
                <a:srgbClr val="000000"/>
              </a:solidFill>
              <a:latin typeface="Oswald"/>
              <a:ea typeface="Oswald"/>
              <a:cs typeface="Oswald"/>
              <a:sym typeface="Oswald"/>
            </a:endParaRPr>
          </a:p>
        </p:txBody>
      </p:sp>
      <p:sp>
        <p:nvSpPr>
          <p:cNvPr id="306" name="Google Shape;306;p16"/>
          <p:cNvSpPr txBox="1"/>
          <p:nvPr/>
        </p:nvSpPr>
        <p:spPr>
          <a:xfrm>
            <a:off x="481200" y="894850"/>
            <a:ext cx="8181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rgbClr val="222222"/>
                </a:solidFill>
                <a:latin typeface="Oswald"/>
                <a:ea typeface="Oswald"/>
                <a:cs typeface="Oswald"/>
                <a:sym typeface="Oswald"/>
              </a:rPr>
              <a:t>We target on California Department of Forestry and Fire Protection (CAL FIRE) as key users.</a:t>
            </a:r>
            <a:endParaRPr/>
          </a:p>
        </p:txBody>
      </p:sp>
      <p:pic>
        <p:nvPicPr>
          <p:cNvPr id="307" name="Google Shape;307;p16"/>
          <p:cNvPicPr preferRelativeResize="0"/>
          <p:nvPr/>
        </p:nvPicPr>
        <p:blipFill>
          <a:blip r:embed="rId6">
            <a:alphaModFix/>
          </a:blip>
          <a:stretch>
            <a:fillRect/>
          </a:stretch>
        </p:blipFill>
        <p:spPr>
          <a:xfrm>
            <a:off x="114850" y="356698"/>
            <a:ext cx="420263" cy="410100"/>
          </a:xfrm>
          <a:prstGeom prst="rect">
            <a:avLst/>
          </a:prstGeom>
          <a:noFill/>
          <a:ln>
            <a:noFill/>
          </a:ln>
        </p:spPr>
      </p:pic>
      <p:sp>
        <p:nvSpPr>
          <p:cNvPr id="308" name="Google Shape;308;p16"/>
          <p:cNvSpPr txBox="1"/>
          <p:nvPr/>
        </p:nvSpPr>
        <p:spPr>
          <a:xfrm>
            <a:off x="481200" y="1397725"/>
            <a:ext cx="3272700" cy="235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latin typeface="Oswald"/>
                <a:ea typeface="Oswald"/>
                <a:cs typeface="Oswald"/>
                <a:sym typeface="Oswald"/>
              </a:rPr>
              <a:t>Current Fire Prevention Projects</a:t>
            </a:r>
            <a:endParaRPr sz="18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800">
                <a:solidFill>
                  <a:schemeClr val="lt1"/>
                </a:solidFill>
                <a:highlight>
                  <a:srgbClr val="FF0000"/>
                </a:highlight>
                <a:latin typeface="Oswald"/>
                <a:ea typeface="Oswald"/>
                <a:cs typeface="Oswald"/>
                <a:sym typeface="Oswald"/>
              </a:rPr>
              <a:t>Brush clearance</a:t>
            </a:r>
            <a:endParaRPr sz="1800">
              <a:solidFill>
                <a:schemeClr val="lt1"/>
              </a:solidFill>
              <a:highlight>
                <a:srgbClr val="FF0000"/>
              </a:highlight>
              <a:latin typeface="Oswald"/>
              <a:ea typeface="Oswald"/>
              <a:cs typeface="Oswald"/>
              <a:sym typeface="Oswald"/>
            </a:endParaRPr>
          </a:p>
          <a:p>
            <a:pPr marL="0" lvl="0" indent="0" algn="l" rtl="0">
              <a:lnSpc>
                <a:spcPct val="115000"/>
              </a:lnSpc>
              <a:spcBef>
                <a:spcPts val="1200"/>
              </a:spcBef>
              <a:spcAft>
                <a:spcPts val="0"/>
              </a:spcAft>
              <a:buNone/>
            </a:pPr>
            <a:r>
              <a:rPr lang="en" sz="1800">
                <a:solidFill>
                  <a:schemeClr val="lt1"/>
                </a:solidFill>
                <a:highlight>
                  <a:srgbClr val="FF0000"/>
                </a:highlight>
                <a:latin typeface="Oswald"/>
                <a:ea typeface="Oswald"/>
                <a:cs typeface="Oswald"/>
                <a:sym typeface="Oswald"/>
              </a:rPr>
              <a:t>Prescribed fire</a:t>
            </a:r>
            <a:endParaRPr sz="1800">
              <a:solidFill>
                <a:schemeClr val="lt1"/>
              </a:solidFill>
              <a:highlight>
                <a:srgbClr val="FF0000"/>
              </a:highlight>
              <a:latin typeface="Oswald"/>
              <a:ea typeface="Oswald"/>
              <a:cs typeface="Oswald"/>
              <a:sym typeface="Oswald"/>
            </a:endParaRPr>
          </a:p>
          <a:p>
            <a:pPr marL="0" lvl="0" indent="0" algn="l" rtl="0">
              <a:lnSpc>
                <a:spcPct val="115000"/>
              </a:lnSpc>
              <a:spcBef>
                <a:spcPts val="1200"/>
              </a:spcBef>
              <a:spcAft>
                <a:spcPts val="0"/>
              </a:spcAft>
              <a:buNone/>
            </a:pPr>
            <a:r>
              <a:rPr lang="en" sz="1800">
                <a:solidFill>
                  <a:schemeClr val="lt1"/>
                </a:solidFill>
                <a:highlight>
                  <a:srgbClr val="FF0000"/>
                </a:highlight>
                <a:latin typeface="Oswald"/>
                <a:ea typeface="Oswald"/>
                <a:cs typeface="Oswald"/>
                <a:sym typeface="Oswald"/>
              </a:rPr>
              <a:t>Defensible space inspections</a:t>
            </a:r>
            <a:endParaRPr sz="1800">
              <a:solidFill>
                <a:schemeClr val="lt1"/>
              </a:solidFill>
              <a:highlight>
                <a:srgbClr val="FF0000"/>
              </a:highlight>
              <a:latin typeface="Oswald"/>
              <a:ea typeface="Oswald"/>
              <a:cs typeface="Oswald"/>
              <a:sym typeface="Oswald"/>
            </a:endParaRPr>
          </a:p>
          <a:p>
            <a:pPr marL="457200" lvl="0" indent="-342900" algn="l" rtl="0">
              <a:lnSpc>
                <a:spcPct val="115000"/>
              </a:lnSpc>
              <a:spcBef>
                <a:spcPts val="1200"/>
              </a:spcBef>
              <a:spcAft>
                <a:spcPts val="0"/>
              </a:spcAft>
              <a:buClr>
                <a:schemeClr val="lt1"/>
              </a:buClr>
              <a:buSzPts val="1800"/>
              <a:buFont typeface="Oswald"/>
              <a:buChar char="●"/>
            </a:pPr>
            <a:endParaRPr>
              <a:latin typeface="Oswald"/>
              <a:ea typeface="Oswald"/>
              <a:cs typeface="Oswald"/>
              <a:sym typeface="Oswald"/>
            </a:endParaRPr>
          </a:p>
        </p:txBody>
      </p:sp>
      <p:sp>
        <p:nvSpPr>
          <p:cNvPr id="309" name="Google Shape;309;p16"/>
          <p:cNvSpPr/>
          <p:nvPr/>
        </p:nvSpPr>
        <p:spPr>
          <a:xfrm>
            <a:off x="4343375" y="2226575"/>
            <a:ext cx="354600" cy="325200"/>
          </a:xfrm>
          <a:prstGeom prst="ellipse">
            <a:avLst/>
          </a:prstGeom>
          <a:solidFill>
            <a:srgbClr val="FAE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4947625" y="2226575"/>
            <a:ext cx="354600" cy="325200"/>
          </a:xfrm>
          <a:prstGeom prst="ellipse">
            <a:avLst/>
          </a:prstGeom>
          <a:solidFill>
            <a:srgbClr val="FAE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4967600" y="2861225"/>
            <a:ext cx="354600" cy="325200"/>
          </a:xfrm>
          <a:prstGeom prst="ellipse">
            <a:avLst/>
          </a:prstGeom>
          <a:solidFill>
            <a:srgbClr val="FAE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4925250" y="3495875"/>
            <a:ext cx="354600" cy="325200"/>
          </a:xfrm>
          <a:prstGeom prst="ellipse">
            <a:avLst/>
          </a:prstGeom>
          <a:solidFill>
            <a:srgbClr val="FAE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txBox="1"/>
          <p:nvPr/>
        </p:nvSpPr>
        <p:spPr>
          <a:xfrm>
            <a:off x="474375" y="3280875"/>
            <a:ext cx="3272700" cy="181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1"/>
                </a:solidFill>
                <a:highlight>
                  <a:srgbClr val="FF9900"/>
                </a:highlight>
                <a:latin typeface="Oswald"/>
                <a:ea typeface="Oswald"/>
                <a:cs typeface="Oswald"/>
                <a:sym typeface="Oswald"/>
              </a:rPr>
              <a:t>Emergency evacuation planning</a:t>
            </a:r>
            <a:endParaRPr sz="1800">
              <a:solidFill>
                <a:schemeClr val="lt1"/>
              </a:solidFill>
              <a:highlight>
                <a:srgbClr val="FF9900"/>
              </a:highlight>
              <a:latin typeface="Oswald"/>
              <a:ea typeface="Oswald"/>
              <a:cs typeface="Oswald"/>
              <a:sym typeface="Oswald"/>
            </a:endParaRPr>
          </a:p>
          <a:p>
            <a:pPr marL="0" lvl="0" indent="0" algn="l" rtl="0">
              <a:lnSpc>
                <a:spcPct val="115000"/>
              </a:lnSpc>
              <a:spcBef>
                <a:spcPts val="1200"/>
              </a:spcBef>
              <a:spcAft>
                <a:spcPts val="0"/>
              </a:spcAft>
              <a:buNone/>
            </a:pPr>
            <a:endParaRPr sz="1800">
              <a:solidFill>
                <a:schemeClr val="lt1"/>
              </a:solidFill>
              <a:highlight>
                <a:srgbClr val="FF9900"/>
              </a:highlight>
              <a:latin typeface="Oswald"/>
              <a:ea typeface="Oswald"/>
              <a:cs typeface="Oswald"/>
              <a:sym typeface="Oswald"/>
            </a:endParaRPr>
          </a:p>
          <a:p>
            <a:pPr marL="0" lvl="0" indent="0" algn="l" rtl="0">
              <a:lnSpc>
                <a:spcPct val="115000"/>
              </a:lnSpc>
              <a:spcBef>
                <a:spcPts val="1200"/>
              </a:spcBef>
              <a:spcAft>
                <a:spcPts val="0"/>
              </a:spcAft>
              <a:buNone/>
            </a:pPr>
            <a:r>
              <a:rPr lang="en" sz="1800">
                <a:solidFill>
                  <a:schemeClr val="lt1"/>
                </a:solidFill>
                <a:highlight>
                  <a:srgbClr val="FF9900"/>
                </a:highlight>
                <a:latin typeface="Oswald"/>
                <a:ea typeface="Oswald"/>
                <a:cs typeface="Oswald"/>
                <a:sym typeface="Oswald"/>
              </a:rPr>
              <a:t>Fire hazard severity mapping</a:t>
            </a:r>
            <a:endParaRPr sz="1800">
              <a:solidFill>
                <a:schemeClr val="lt1"/>
              </a:solidFill>
              <a:highlight>
                <a:srgbClr val="FF9900"/>
              </a:highlight>
              <a:latin typeface="Oswald"/>
              <a:ea typeface="Oswald"/>
              <a:cs typeface="Oswald"/>
              <a:sym typeface="Oswald"/>
            </a:endParaRPr>
          </a:p>
          <a:p>
            <a:pPr marL="457200" lvl="0" indent="0" algn="l" rtl="0">
              <a:lnSpc>
                <a:spcPct val="115000"/>
              </a:lnSpc>
              <a:spcBef>
                <a:spcPts val="1200"/>
              </a:spcBef>
              <a:spcAft>
                <a:spcPts val="1200"/>
              </a:spcAft>
              <a:buNone/>
            </a:pPr>
            <a:endParaRPr/>
          </a:p>
        </p:txBody>
      </p:sp>
      <p:sp>
        <p:nvSpPr>
          <p:cNvPr id="314" name="Google Shape;314;p16"/>
          <p:cNvSpPr txBox="1"/>
          <p:nvPr/>
        </p:nvSpPr>
        <p:spPr>
          <a:xfrm>
            <a:off x="468200" y="3744536"/>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1"/>
                </a:solidFill>
                <a:highlight>
                  <a:srgbClr val="4A86E8"/>
                </a:highlight>
                <a:latin typeface="Oswald"/>
                <a:ea typeface="Oswald"/>
                <a:cs typeface="Oswald"/>
                <a:sym typeface="Oswald"/>
              </a:rPr>
              <a:t>Apply for prevention funding</a:t>
            </a:r>
            <a:r>
              <a:rPr lang="en" sz="1800">
                <a:solidFill>
                  <a:srgbClr val="222222"/>
                </a:solidFill>
                <a:highlight>
                  <a:srgbClr val="4A86E8"/>
                </a:highlight>
                <a:latin typeface="Oswald"/>
                <a:ea typeface="Oswald"/>
                <a:cs typeface="Oswald"/>
                <a:sym typeface="Oswald"/>
              </a:rPr>
              <a:t> </a:t>
            </a:r>
            <a:endParaRPr/>
          </a:p>
        </p:txBody>
      </p:sp>
      <p:sp>
        <p:nvSpPr>
          <p:cNvPr id="315" name="Google Shape;315;p16"/>
          <p:cNvSpPr txBox="1"/>
          <p:nvPr/>
        </p:nvSpPr>
        <p:spPr>
          <a:xfrm>
            <a:off x="468201" y="4652588"/>
            <a:ext cx="4179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1"/>
                </a:solidFill>
                <a:highlight>
                  <a:srgbClr val="38761D"/>
                </a:highlight>
                <a:latin typeface="Oswald"/>
                <a:ea typeface="Oswald"/>
                <a:cs typeface="Oswald"/>
                <a:sym typeface="Oswald"/>
              </a:rPr>
              <a:t>Fire-related law enforcement</a:t>
            </a:r>
            <a:r>
              <a:rPr lang="en" sz="1800">
                <a:solidFill>
                  <a:srgbClr val="222222"/>
                </a:solidFill>
                <a:highlight>
                  <a:srgbClr val="38761D"/>
                </a:highlight>
                <a:latin typeface="Oswald"/>
                <a:ea typeface="Oswald"/>
                <a:cs typeface="Oswald"/>
                <a:sym typeface="Oswald"/>
              </a:rPr>
              <a:t> </a:t>
            </a:r>
            <a:endParaRPr/>
          </a:p>
        </p:txBody>
      </p:sp>
      <p:sp>
        <p:nvSpPr>
          <p:cNvPr id="316" name="Google Shape;316;p16"/>
          <p:cNvSpPr txBox="1"/>
          <p:nvPr/>
        </p:nvSpPr>
        <p:spPr>
          <a:xfrm>
            <a:off x="4867726" y="2476870"/>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1"/>
                </a:solidFill>
                <a:highlight>
                  <a:srgbClr val="FF9900"/>
                </a:highlight>
                <a:latin typeface="Oswald"/>
                <a:ea typeface="Oswald"/>
                <a:cs typeface="Oswald"/>
                <a:sym typeface="Oswald"/>
              </a:rPr>
              <a:t>Create fire hazard map</a:t>
            </a:r>
            <a:endParaRPr/>
          </a:p>
        </p:txBody>
      </p:sp>
      <p:grpSp>
        <p:nvGrpSpPr>
          <p:cNvPr id="317" name="Google Shape;317;p16"/>
          <p:cNvGrpSpPr/>
          <p:nvPr/>
        </p:nvGrpSpPr>
        <p:grpSpPr>
          <a:xfrm>
            <a:off x="1777275" y="2069200"/>
            <a:ext cx="3298410" cy="953050"/>
            <a:chOff x="2113266" y="2069191"/>
            <a:chExt cx="2962200" cy="953050"/>
          </a:xfrm>
        </p:grpSpPr>
        <p:cxnSp>
          <p:nvCxnSpPr>
            <p:cNvPr id="318" name="Google Shape;318;p16"/>
            <p:cNvCxnSpPr/>
            <p:nvPr/>
          </p:nvCxnSpPr>
          <p:spPr>
            <a:xfrm>
              <a:off x="2221214" y="2069191"/>
              <a:ext cx="2816400" cy="8400"/>
            </a:xfrm>
            <a:prstGeom prst="curvedConnector3">
              <a:avLst>
                <a:gd name="adj1" fmla="val 50000"/>
              </a:avLst>
            </a:prstGeom>
            <a:noFill/>
            <a:ln w="38100" cap="flat" cmpd="sng">
              <a:solidFill>
                <a:srgbClr val="FF0000"/>
              </a:solidFill>
              <a:prstDash val="solid"/>
              <a:round/>
              <a:headEnd type="none" w="med" len="med"/>
              <a:tailEnd type="none" w="med" len="med"/>
            </a:ln>
          </p:spPr>
        </p:cxnSp>
        <p:cxnSp>
          <p:nvCxnSpPr>
            <p:cNvPr id="319" name="Google Shape;319;p16"/>
            <p:cNvCxnSpPr/>
            <p:nvPr/>
          </p:nvCxnSpPr>
          <p:spPr>
            <a:xfrm rot="10800000" flipH="1">
              <a:off x="2113266" y="2092091"/>
              <a:ext cx="2962200" cy="466500"/>
            </a:xfrm>
            <a:prstGeom prst="curvedConnector3">
              <a:avLst>
                <a:gd name="adj1" fmla="val 50000"/>
              </a:avLst>
            </a:prstGeom>
            <a:noFill/>
            <a:ln w="38100" cap="flat" cmpd="sng">
              <a:solidFill>
                <a:srgbClr val="FF0000"/>
              </a:solidFill>
              <a:prstDash val="solid"/>
              <a:round/>
              <a:headEnd type="none" w="med" len="med"/>
              <a:tailEnd type="none" w="med" len="med"/>
            </a:ln>
          </p:spPr>
        </p:cxnSp>
        <p:cxnSp>
          <p:nvCxnSpPr>
            <p:cNvPr id="320" name="Google Shape;320;p16"/>
            <p:cNvCxnSpPr/>
            <p:nvPr/>
          </p:nvCxnSpPr>
          <p:spPr>
            <a:xfrm rot="10800000" flipH="1">
              <a:off x="3192790" y="2099741"/>
              <a:ext cx="1830000" cy="922500"/>
            </a:xfrm>
            <a:prstGeom prst="curvedConnector3">
              <a:avLst>
                <a:gd name="adj1" fmla="val 50000"/>
              </a:avLst>
            </a:prstGeom>
            <a:noFill/>
            <a:ln w="38100" cap="flat" cmpd="sng">
              <a:solidFill>
                <a:srgbClr val="FF0000"/>
              </a:solidFill>
              <a:prstDash val="solid"/>
              <a:round/>
              <a:headEnd type="none" w="med" len="med"/>
              <a:tailEnd type="none" w="med" len="med"/>
            </a:ln>
          </p:spPr>
        </p:cxnSp>
      </p:grpSp>
      <p:sp>
        <p:nvSpPr>
          <p:cNvPr id="321" name="Google Shape;321;p16"/>
          <p:cNvSpPr txBox="1"/>
          <p:nvPr/>
        </p:nvSpPr>
        <p:spPr>
          <a:xfrm>
            <a:off x="4865475" y="1380150"/>
            <a:ext cx="3699600" cy="93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latin typeface="Oswald"/>
                <a:ea typeface="Oswald"/>
                <a:cs typeface="Oswald"/>
                <a:sym typeface="Oswald"/>
              </a:rPr>
              <a:t>Functions to meet in APP design</a:t>
            </a:r>
            <a:endParaRPr sz="1800" b="1">
              <a:latin typeface="Oswald"/>
              <a:ea typeface="Oswald"/>
              <a:cs typeface="Oswald"/>
              <a:sym typeface="Oswald"/>
            </a:endParaRPr>
          </a:p>
          <a:p>
            <a:pPr marL="0" lvl="0" indent="0" algn="l" rtl="0">
              <a:lnSpc>
                <a:spcPct val="115000"/>
              </a:lnSpc>
              <a:spcBef>
                <a:spcPts val="1200"/>
              </a:spcBef>
              <a:spcAft>
                <a:spcPts val="1200"/>
              </a:spcAft>
              <a:buNone/>
            </a:pPr>
            <a:r>
              <a:rPr lang="en" sz="1800">
                <a:solidFill>
                  <a:schemeClr val="lt1"/>
                </a:solidFill>
                <a:highlight>
                  <a:srgbClr val="FF0000"/>
                </a:highlight>
                <a:latin typeface="Oswald"/>
                <a:ea typeface="Oswald"/>
                <a:cs typeface="Oswald"/>
                <a:sym typeface="Oswald"/>
              </a:rPr>
              <a:t>Predict high fire risk zones</a:t>
            </a:r>
            <a:r>
              <a:rPr lang="en" sz="1800">
                <a:solidFill>
                  <a:srgbClr val="222222"/>
                </a:solidFill>
                <a:latin typeface="Oswald"/>
                <a:ea typeface="Oswald"/>
                <a:cs typeface="Oswald"/>
                <a:sym typeface="Oswald"/>
              </a:rPr>
              <a:t> </a:t>
            </a:r>
            <a:endParaRPr sz="1800">
              <a:solidFill>
                <a:srgbClr val="222222"/>
              </a:solidFill>
              <a:latin typeface="Oswald"/>
              <a:ea typeface="Oswald"/>
              <a:cs typeface="Oswald"/>
              <a:sym typeface="Oswald"/>
            </a:endParaRPr>
          </a:p>
        </p:txBody>
      </p:sp>
      <p:grpSp>
        <p:nvGrpSpPr>
          <p:cNvPr id="322" name="Google Shape;322;p16"/>
          <p:cNvGrpSpPr/>
          <p:nvPr/>
        </p:nvGrpSpPr>
        <p:grpSpPr>
          <a:xfrm>
            <a:off x="2936375" y="2689050"/>
            <a:ext cx="2040300" cy="1792800"/>
            <a:chOff x="3012575" y="2689050"/>
            <a:chExt cx="2040300" cy="1792800"/>
          </a:xfrm>
        </p:grpSpPr>
        <p:cxnSp>
          <p:nvCxnSpPr>
            <p:cNvPr id="323" name="Google Shape;323;p16"/>
            <p:cNvCxnSpPr/>
            <p:nvPr/>
          </p:nvCxnSpPr>
          <p:spPr>
            <a:xfrm rot="10800000" flipH="1">
              <a:off x="3227225" y="2689050"/>
              <a:ext cx="1825500" cy="822600"/>
            </a:xfrm>
            <a:prstGeom prst="curvedConnector3">
              <a:avLst>
                <a:gd name="adj1" fmla="val 50000"/>
              </a:avLst>
            </a:prstGeom>
            <a:noFill/>
            <a:ln w="38100" cap="flat" cmpd="sng">
              <a:solidFill>
                <a:srgbClr val="FF9900"/>
              </a:solidFill>
              <a:prstDash val="solid"/>
              <a:round/>
              <a:headEnd type="none" w="med" len="med"/>
              <a:tailEnd type="none" w="med" len="med"/>
            </a:ln>
          </p:spPr>
        </p:cxnSp>
        <p:cxnSp>
          <p:nvCxnSpPr>
            <p:cNvPr id="324" name="Google Shape;324;p16"/>
            <p:cNvCxnSpPr/>
            <p:nvPr/>
          </p:nvCxnSpPr>
          <p:spPr>
            <a:xfrm rot="10800000" flipH="1">
              <a:off x="3012575" y="2703750"/>
              <a:ext cx="2040300" cy="1778100"/>
            </a:xfrm>
            <a:prstGeom prst="curvedConnector3">
              <a:avLst>
                <a:gd name="adj1" fmla="val 50000"/>
              </a:avLst>
            </a:prstGeom>
            <a:noFill/>
            <a:ln w="38100" cap="flat" cmpd="sng">
              <a:solidFill>
                <a:srgbClr val="FF9900"/>
              </a:solidFill>
              <a:prstDash val="solid"/>
              <a:round/>
              <a:headEnd type="none" w="med" len="med"/>
              <a:tailEnd type="none" w="med" len="med"/>
            </a:ln>
          </p:spPr>
        </p:cxnSp>
      </p:grpSp>
      <p:cxnSp>
        <p:nvCxnSpPr>
          <p:cNvPr id="325" name="Google Shape;325;p16"/>
          <p:cNvCxnSpPr/>
          <p:nvPr/>
        </p:nvCxnSpPr>
        <p:spPr>
          <a:xfrm rot="10800000" flipH="1">
            <a:off x="2919180" y="3339801"/>
            <a:ext cx="2206500" cy="635400"/>
          </a:xfrm>
          <a:prstGeom prst="curvedConnector3">
            <a:avLst>
              <a:gd name="adj1" fmla="val 50000"/>
            </a:avLst>
          </a:prstGeom>
          <a:noFill/>
          <a:ln w="38100" cap="flat" cmpd="sng">
            <a:solidFill>
              <a:srgbClr val="4A86E8"/>
            </a:solidFill>
            <a:prstDash val="solid"/>
            <a:round/>
            <a:headEnd type="none" w="med" len="med"/>
            <a:tailEnd type="none" w="med" len="med"/>
          </a:ln>
        </p:spPr>
      </p:cxnSp>
      <p:cxnSp>
        <p:nvCxnSpPr>
          <p:cNvPr id="326" name="Google Shape;326;p16"/>
          <p:cNvCxnSpPr/>
          <p:nvPr/>
        </p:nvCxnSpPr>
        <p:spPr>
          <a:xfrm rot="10800000" flipH="1">
            <a:off x="2953550" y="4018050"/>
            <a:ext cx="2077800" cy="893100"/>
          </a:xfrm>
          <a:prstGeom prst="curvedConnector3">
            <a:avLst>
              <a:gd name="adj1" fmla="val 50000"/>
            </a:avLst>
          </a:prstGeom>
          <a:noFill/>
          <a:ln w="38100" cap="flat" cmpd="sng">
            <a:solidFill>
              <a:srgbClr val="38761D"/>
            </a:solidFill>
            <a:prstDash val="solid"/>
            <a:round/>
            <a:headEnd type="none" w="med" len="med"/>
            <a:tailEnd type="none" w="med" len="med"/>
          </a:ln>
        </p:spPr>
      </p:cxnSp>
      <p:sp>
        <p:nvSpPr>
          <p:cNvPr id="328" name="Google Shape;328;p16"/>
          <p:cNvSpPr/>
          <p:nvPr/>
        </p:nvSpPr>
        <p:spPr>
          <a:xfrm>
            <a:off x="4925250" y="2861225"/>
            <a:ext cx="354600" cy="325200"/>
          </a:xfrm>
          <a:prstGeom prst="ellipse">
            <a:avLst/>
          </a:prstGeom>
          <a:solidFill>
            <a:srgbClr val="FAE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txBox="1"/>
          <p:nvPr/>
        </p:nvSpPr>
        <p:spPr>
          <a:xfrm>
            <a:off x="4867714" y="3101100"/>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1"/>
                </a:solidFill>
                <a:highlight>
                  <a:srgbClr val="4A86E8"/>
                </a:highlight>
                <a:latin typeface="Oswald"/>
                <a:ea typeface="Oswald"/>
                <a:cs typeface="Oswald"/>
                <a:sym typeface="Oswald"/>
              </a:rPr>
              <a:t>Estimate cost &amp; benefit</a:t>
            </a:r>
            <a:endParaRPr sz="1800">
              <a:solidFill>
                <a:srgbClr val="222222"/>
              </a:solidFill>
              <a:latin typeface="Oswald"/>
              <a:ea typeface="Oswald"/>
              <a:cs typeface="Oswald"/>
              <a:sym typeface="Oswald"/>
            </a:endParaRPr>
          </a:p>
        </p:txBody>
      </p:sp>
      <p:sp>
        <p:nvSpPr>
          <p:cNvPr id="330" name="Google Shape;330;p16"/>
          <p:cNvSpPr txBox="1"/>
          <p:nvPr/>
        </p:nvSpPr>
        <p:spPr>
          <a:xfrm>
            <a:off x="4867778" y="3778875"/>
            <a:ext cx="3162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lt1"/>
                </a:solidFill>
                <a:highlight>
                  <a:srgbClr val="38761D"/>
                </a:highlight>
                <a:latin typeface="Oswald"/>
                <a:ea typeface="Oswald"/>
                <a:cs typeface="Oswald"/>
                <a:sym typeface="Oswald"/>
              </a:rPr>
              <a:t>Report potential risk on patrol</a:t>
            </a:r>
            <a:endParaRPr/>
          </a:p>
        </p:txBody>
      </p:sp>
      <p:pic>
        <p:nvPicPr>
          <p:cNvPr id="5" name="Audio 4">
            <a:hlinkClick r:id="" action="ppaction://media"/>
            <a:extLst>
              <a:ext uri="{FF2B5EF4-FFF2-40B4-BE49-F238E27FC236}">
                <a16:creationId xmlns:a16="http://schemas.microsoft.com/office/drawing/2014/main" id="{9B6F48FC-5F19-4CE7-AB75-14D81FF98D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609"/>
    </mc:Choice>
    <mc:Fallback>
      <p:transition spd="slow" advTm="36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8"/>
                                        </p:tgtEl>
                                        <p:attrNameLst>
                                          <p:attrName>style.visibility</p:attrName>
                                        </p:attrNameLst>
                                      </p:cBhvr>
                                      <p:to>
                                        <p:strVal val="visible"/>
                                      </p:to>
                                    </p:set>
                                    <p:animEffect transition="in" filter="fade">
                                      <p:cBhvr>
                                        <p:cTn id="11" dur="1000"/>
                                        <p:tgtEl>
                                          <p:spTgt spid="30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7"/>
                                        </p:tgtEl>
                                        <p:attrNameLst>
                                          <p:attrName>style.visibility</p:attrName>
                                        </p:attrNameLst>
                                      </p:cBhvr>
                                      <p:to>
                                        <p:strVal val="visible"/>
                                      </p:to>
                                    </p:set>
                                    <p:animEffect transition="in" filter="fade">
                                      <p:cBhvr>
                                        <p:cTn id="16" dur="1000"/>
                                        <p:tgtEl>
                                          <p:spTgt spid="3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1"/>
                                        </p:tgtEl>
                                        <p:attrNameLst>
                                          <p:attrName>style.visibility</p:attrName>
                                        </p:attrNameLst>
                                      </p:cBhvr>
                                      <p:to>
                                        <p:strVal val="visible"/>
                                      </p:to>
                                    </p:set>
                                    <p:animEffect transition="in" filter="fade">
                                      <p:cBhvr>
                                        <p:cTn id="21" dur="1000"/>
                                        <p:tgtEl>
                                          <p:spTgt spid="3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3"/>
                                        </p:tgtEl>
                                        <p:attrNameLst>
                                          <p:attrName>style.visibility</p:attrName>
                                        </p:attrNameLst>
                                      </p:cBhvr>
                                      <p:to>
                                        <p:strVal val="visible"/>
                                      </p:to>
                                    </p:set>
                                    <p:animEffect transition="in" filter="fade">
                                      <p:cBhvr>
                                        <p:cTn id="26" dur="1000"/>
                                        <p:tgtEl>
                                          <p:spTgt spid="3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2"/>
                                        </p:tgtEl>
                                        <p:attrNameLst>
                                          <p:attrName>style.visibility</p:attrName>
                                        </p:attrNameLst>
                                      </p:cBhvr>
                                      <p:to>
                                        <p:strVal val="visible"/>
                                      </p:to>
                                    </p:set>
                                    <p:animEffect transition="in" filter="fade">
                                      <p:cBhvr>
                                        <p:cTn id="31" dur="1000"/>
                                        <p:tgtEl>
                                          <p:spTgt spid="3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6"/>
                                        </p:tgtEl>
                                        <p:attrNameLst>
                                          <p:attrName>style.visibility</p:attrName>
                                        </p:attrNameLst>
                                      </p:cBhvr>
                                      <p:to>
                                        <p:strVal val="visible"/>
                                      </p:to>
                                    </p:set>
                                    <p:animEffect transition="in" filter="fade">
                                      <p:cBhvr>
                                        <p:cTn id="36" dur="1000"/>
                                        <p:tgtEl>
                                          <p:spTgt spid="3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14"/>
                                        </p:tgtEl>
                                        <p:attrNameLst>
                                          <p:attrName>style.visibility</p:attrName>
                                        </p:attrNameLst>
                                      </p:cBhvr>
                                      <p:to>
                                        <p:strVal val="visible"/>
                                      </p:to>
                                    </p:set>
                                    <p:animEffect transition="in" filter="fade">
                                      <p:cBhvr>
                                        <p:cTn id="41" dur="1000"/>
                                        <p:tgtEl>
                                          <p:spTgt spid="3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5"/>
                                        </p:tgtEl>
                                        <p:attrNameLst>
                                          <p:attrName>style.visibility</p:attrName>
                                        </p:attrNameLst>
                                      </p:cBhvr>
                                      <p:to>
                                        <p:strVal val="visible"/>
                                      </p:to>
                                    </p:set>
                                    <p:animEffect transition="in" filter="fade">
                                      <p:cBhvr>
                                        <p:cTn id="46" dur="1000"/>
                                        <p:tgtEl>
                                          <p:spTgt spid="3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000"/>
                                        <p:tgtEl>
                                          <p:spTgt spid="3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6"/>
                                        </p:tgtEl>
                                        <p:attrNameLst>
                                          <p:attrName>style.visibility</p:attrName>
                                        </p:attrNameLst>
                                      </p:cBhvr>
                                      <p:to>
                                        <p:strVal val="visible"/>
                                      </p:to>
                                    </p:set>
                                    <p:animEffect transition="in" filter="fade">
                                      <p:cBhvr>
                                        <p:cTn id="61" dur="1000"/>
                                        <p:tgtEl>
                                          <p:spTgt spid="3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30"/>
                                        </p:tgtEl>
                                        <p:attrNameLst>
                                          <p:attrName>style.visibility</p:attrName>
                                        </p:attrNameLst>
                                      </p:cBhvr>
                                      <p:to>
                                        <p:strVal val="visible"/>
                                      </p:to>
                                    </p:set>
                                    <p:animEffect transition="in" filter="fade">
                                      <p:cBhvr>
                                        <p:cTn id="66"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7"/>
          <p:cNvSpPr txBox="1"/>
          <p:nvPr/>
        </p:nvSpPr>
        <p:spPr>
          <a:xfrm>
            <a:off x="513550" y="731900"/>
            <a:ext cx="3662100" cy="59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dirty="0">
                <a:solidFill>
                  <a:srgbClr val="222222"/>
                </a:solidFill>
                <a:latin typeface="Oswald"/>
                <a:ea typeface="Oswald"/>
                <a:cs typeface="Oswald"/>
                <a:sym typeface="Oswald"/>
              </a:rPr>
              <a:t>Aaron Bruce</a:t>
            </a:r>
            <a:endParaRPr sz="18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b="1" dirty="0">
                <a:solidFill>
                  <a:srgbClr val="222222"/>
                </a:solidFill>
                <a:latin typeface="Oswald"/>
                <a:ea typeface="Oswald"/>
                <a:cs typeface="Oswald"/>
                <a:sym typeface="Oswald"/>
              </a:rPr>
              <a:t>Job</a:t>
            </a:r>
            <a:r>
              <a:rPr lang="en" sz="1300" dirty="0">
                <a:solidFill>
                  <a:srgbClr val="222222"/>
                </a:solidFill>
                <a:latin typeface="Oswald"/>
                <a:ea typeface="Oswald"/>
                <a:cs typeface="Oswald"/>
                <a:sym typeface="Oswald"/>
              </a:rPr>
              <a:t> : Officer in Fire Department </a:t>
            </a: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b="1" dirty="0">
                <a:solidFill>
                  <a:srgbClr val="222222"/>
                </a:solidFill>
                <a:latin typeface="Oswald"/>
                <a:ea typeface="Oswald"/>
                <a:cs typeface="Oswald"/>
                <a:sym typeface="Oswald"/>
              </a:rPr>
              <a:t>Age</a:t>
            </a:r>
            <a:r>
              <a:rPr lang="en" sz="1300" dirty="0">
                <a:solidFill>
                  <a:srgbClr val="222222"/>
                </a:solidFill>
                <a:latin typeface="Oswald"/>
                <a:ea typeface="Oswald"/>
                <a:cs typeface="Oswald"/>
                <a:sym typeface="Oswald"/>
              </a:rPr>
              <a:t>: 42</a:t>
            </a: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b="1" dirty="0">
                <a:solidFill>
                  <a:srgbClr val="222222"/>
                </a:solidFill>
                <a:latin typeface="Oswald"/>
                <a:ea typeface="Oswald"/>
                <a:cs typeface="Oswald"/>
                <a:sym typeface="Oswald"/>
              </a:rPr>
              <a:t>Work Scope: </a:t>
            </a:r>
            <a:endParaRPr sz="1300" b="1"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dirty="0">
                <a:solidFill>
                  <a:srgbClr val="222222"/>
                </a:solidFill>
                <a:latin typeface="Oswald"/>
                <a:ea typeface="Oswald"/>
                <a:cs typeface="Oswald"/>
                <a:sym typeface="Oswald"/>
              </a:rPr>
              <a:t>Make burn plans for high wildfire risk zones</a:t>
            </a: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dirty="0">
                <a:solidFill>
                  <a:srgbClr val="222222"/>
                </a:solidFill>
                <a:latin typeface="Oswald"/>
                <a:ea typeface="Oswald"/>
                <a:cs typeface="Oswald"/>
                <a:sym typeface="Oswald"/>
              </a:rPr>
              <a:t>Create Fire hazard severity mapping </a:t>
            </a: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dirty="0">
                <a:solidFill>
                  <a:srgbClr val="222222"/>
                </a:solidFill>
                <a:latin typeface="Oswald"/>
                <a:ea typeface="Oswald"/>
                <a:cs typeface="Oswald"/>
                <a:sym typeface="Oswald"/>
              </a:rPr>
              <a:t>Prepare report to apply for funding</a:t>
            </a: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b="1" dirty="0">
                <a:solidFill>
                  <a:srgbClr val="222222"/>
                </a:solidFill>
                <a:latin typeface="Oswald"/>
                <a:ea typeface="Oswald"/>
                <a:cs typeface="Oswald"/>
                <a:sym typeface="Oswald"/>
              </a:rPr>
              <a:t>Expectations</a:t>
            </a:r>
            <a:r>
              <a:rPr lang="en" sz="1300" dirty="0">
                <a:solidFill>
                  <a:srgbClr val="222222"/>
                </a:solidFill>
                <a:latin typeface="Oswald"/>
                <a:ea typeface="Oswald"/>
                <a:cs typeface="Oswald"/>
                <a:sym typeface="Oswald"/>
              </a:rPr>
              <a:t>: </a:t>
            </a: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dirty="0">
                <a:solidFill>
                  <a:srgbClr val="222222"/>
                </a:solidFill>
                <a:latin typeface="Oswald"/>
                <a:ea typeface="Oswald"/>
                <a:cs typeface="Oswald"/>
                <a:sym typeface="Oswald"/>
              </a:rPr>
              <a:t>Decide high priority zone for prevention</a:t>
            </a: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dirty="0">
                <a:solidFill>
                  <a:srgbClr val="222222"/>
                </a:solidFill>
                <a:latin typeface="Oswald"/>
                <a:ea typeface="Oswald"/>
                <a:cs typeface="Oswald"/>
                <a:sym typeface="Oswald"/>
              </a:rPr>
              <a:t>Make hazard mapping easier</a:t>
            </a: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dirty="0">
                <a:solidFill>
                  <a:srgbClr val="222222"/>
                </a:solidFill>
                <a:latin typeface="Oswald"/>
                <a:ea typeface="Oswald"/>
                <a:cs typeface="Oswald"/>
                <a:sym typeface="Oswald"/>
              </a:rPr>
              <a:t>Make funding allocation effectively</a:t>
            </a: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endParaRPr sz="1300"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endParaRPr dirty="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endParaRPr dirty="0">
              <a:solidFill>
                <a:srgbClr val="222222"/>
              </a:solidFill>
              <a:latin typeface="Oswald"/>
              <a:ea typeface="Oswald"/>
              <a:cs typeface="Oswald"/>
              <a:sym typeface="Oswald"/>
            </a:endParaRPr>
          </a:p>
          <a:p>
            <a:pPr marL="0" lvl="0" indent="0" algn="l" rtl="0">
              <a:lnSpc>
                <a:spcPct val="115000"/>
              </a:lnSpc>
              <a:spcBef>
                <a:spcPts val="1200"/>
              </a:spcBef>
              <a:spcAft>
                <a:spcPts val="1200"/>
              </a:spcAft>
              <a:buNone/>
            </a:pPr>
            <a:endParaRPr dirty="0">
              <a:solidFill>
                <a:srgbClr val="222222"/>
              </a:solidFill>
              <a:latin typeface="Oswald"/>
              <a:ea typeface="Oswald"/>
              <a:cs typeface="Oswald"/>
              <a:sym typeface="Oswald"/>
            </a:endParaRPr>
          </a:p>
        </p:txBody>
      </p:sp>
      <p:sp>
        <p:nvSpPr>
          <p:cNvPr id="336" name="Google Shape;336;p17"/>
          <p:cNvSpPr txBox="1">
            <a:spLocks noGrp="1"/>
          </p:cNvSpPr>
          <p:nvPr>
            <p:ph type="title"/>
          </p:nvPr>
        </p:nvSpPr>
        <p:spPr>
          <a:xfrm>
            <a:off x="513550" y="-93450"/>
            <a:ext cx="5136600" cy="963300"/>
          </a:xfrm>
          <a:prstGeom prst="rect">
            <a:avLst/>
          </a:prstGeom>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SzPts val="990"/>
              <a:buNone/>
            </a:pPr>
            <a:r>
              <a:rPr lang="en" sz="2500">
                <a:solidFill>
                  <a:srgbClr val="000000"/>
                </a:solidFill>
                <a:latin typeface="Oswald"/>
                <a:ea typeface="Oswald"/>
                <a:cs typeface="Oswald"/>
                <a:sym typeface="Oswald"/>
              </a:rPr>
              <a:t>Strategy - </a:t>
            </a:r>
            <a:r>
              <a:rPr lang="en" sz="2520">
                <a:solidFill>
                  <a:srgbClr val="000000"/>
                </a:solidFill>
                <a:latin typeface="Oswald"/>
                <a:ea typeface="Oswald"/>
                <a:cs typeface="Oswald"/>
                <a:sym typeface="Oswald"/>
              </a:rPr>
              <a:t>User Persona</a:t>
            </a:r>
            <a:endParaRPr sz="2520">
              <a:solidFill>
                <a:srgbClr val="000000"/>
              </a:solidFill>
              <a:latin typeface="Oswald"/>
              <a:ea typeface="Oswald"/>
              <a:cs typeface="Oswald"/>
              <a:sym typeface="Oswald"/>
            </a:endParaRPr>
          </a:p>
        </p:txBody>
      </p:sp>
      <p:pic>
        <p:nvPicPr>
          <p:cNvPr id="337" name="Google Shape;337;p17"/>
          <p:cNvPicPr preferRelativeResize="0"/>
          <p:nvPr/>
        </p:nvPicPr>
        <p:blipFill>
          <a:blip r:embed="rId5">
            <a:alphaModFix/>
          </a:blip>
          <a:stretch>
            <a:fillRect/>
          </a:stretch>
        </p:blipFill>
        <p:spPr>
          <a:xfrm>
            <a:off x="114850" y="356698"/>
            <a:ext cx="420263" cy="410100"/>
          </a:xfrm>
          <a:prstGeom prst="rect">
            <a:avLst/>
          </a:prstGeom>
          <a:noFill/>
          <a:ln>
            <a:noFill/>
          </a:ln>
        </p:spPr>
      </p:pic>
      <p:pic>
        <p:nvPicPr>
          <p:cNvPr id="338" name="Google Shape;338;p17"/>
          <p:cNvPicPr preferRelativeResize="0"/>
          <p:nvPr/>
        </p:nvPicPr>
        <p:blipFill rotWithShape="1">
          <a:blip r:embed="rId6">
            <a:alphaModFix/>
          </a:blip>
          <a:srcRect b="12103"/>
          <a:stretch/>
        </p:blipFill>
        <p:spPr>
          <a:xfrm>
            <a:off x="3146875" y="839375"/>
            <a:ext cx="1241425" cy="1178499"/>
          </a:xfrm>
          <a:prstGeom prst="rect">
            <a:avLst/>
          </a:prstGeom>
          <a:noFill/>
          <a:ln>
            <a:noFill/>
          </a:ln>
        </p:spPr>
      </p:pic>
      <p:sp>
        <p:nvSpPr>
          <p:cNvPr id="339" name="Google Shape;339;p17"/>
          <p:cNvSpPr/>
          <p:nvPr/>
        </p:nvSpPr>
        <p:spPr>
          <a:xfrm>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17"/>
          <p:cNvPicPr preferRelativeResize="0"/>
          <p:nvPr/>
        </p:nvPicPr>
        <p:blipFill rotWithShape="1">
          <a:blip r:embed="rId7">
            <a:alphaModFix/>
          </a:blip>
          <a:srcRect l="16154" t="15832" r="16309" b="24802"/>
          <a:stretch/>
        </p:blipFill>
        <p:spPr>
          <a:xfrm>
            <a:off x="7736125" y="869850"/>
            <a:ext cx="1241425" cy="1178499"/>
          </a:xfrm>
          <a:prstGeom prst="rect">
            <a:avLst/>
          </a:prstGeom>
          <a:noFill/>
          <a:ln w="19050" cap="flat" cmpd="sng">
            <a:solidFill>
              <a:srgbClr val="FAE979"/>
            </a:solidFill>
            <a:prstDash val="solid"/>
            <a:round/>
            <a:headEnd type="none" w="sm" len="sm"/>
            <a:tailEnd type="none" w="sm" len="sm"/>
          </a:ln>
        </p:spPr>
      </p:pic>
      <p:sp>
        <p:nvSpPr>
          <p:cNvPr id="341" name="Google Shape;341;p17"/>
          <p:cNvSpPr txBox="1"/>
          <p:nvPr/>
        </p:nvSpPr>
        <p:spPr>
          <a:xfrm>
            <a:off x="4953000" y="731900"/>
            <a:ext cx="3662100" cy="540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222222"/>
                </a:solidFill>
                <a:latin typeface="Oswald"/>
                <a:ea typeface="Oswald"/>
                <a:cs typeface="Oswald"/>
                <a:sym typeface="Oswald"/>
              </a:rPr>
              <a:t>Tom Smith</a:t>
            </a:r>
            <a:endParaRPr sz="18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b="1">
                <a:solidFill>
                  <a:srgbClr val="222222"/>
                </a:solidFill>
                <a:latin typeface="Oswald"/>
                <a:ea typeface="Oswald"/>
                <a:cs typeface="Oswald"/>
                <a:sym typeface="Oswald"/>
              </a:rPr>
              <a:t>Job</a:t>
            </a:r>
            <a:r>
              <a:rPr lang="en" sz="1300">
                <a:solidFill>
                  <a:srgbClr val="222222"/>
                </a:solidFill>
                <a:latin typeface="Oswald"/>
                <a:ea typeface="Oswald"/>
                <a:cs typeface="Oswald"/>
                <a:sym typeface="Oswald"/>
              </a:rPr>
              <a:t> : Firefighter</a:t>
            </a:r>
            <a:endParaRPr sz="13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b="1">
                <a:solidFill>
                  <a:srgbClr val="222222"/>
                </a:solidFill>
                <a:latin typeface="Oswald"/>
                <a:ea typeface="Oswald"/>
                <a:cs typeface="Oswald"/>
                <a:sym typeface="Oswald"/>
              </a:rPr>
              <a:t>Age</a:t>
            </a:r>
            <a:r>
              <a:rPr lang="en" sz="1300">
                <a:solidFill>
                  <a:srgbClr val="222222"/>
                </a:solidFill>
                <a:latin typeface="Oswald"/>
                <a:ea typeface="Oswald"/>
                <a:cs typeface="Oswald"/>
                <a:sym typeface="Oswald"/>
              </a:rPr>
              <a:t>: 25</a:t>
            </a:r>
            <a:endParaRPr sz="13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b="1">
                <a:solidFill>
                  <a:srgbClr val="222222"/>
                </a:solidFill>
                <a:latin typeface="Oswald"/>
                <a:ea typeface="Oswald"/>
                <a:cs typeface="Oswald"/>
                <a:sym typeface="Oswald"/>
              </a:rPr>
              <a:t>Work Scope: </a:t>
            </a:r>
            <a:endParaRPr sz="1300" b="1">
              <a:solidFill>
                <a:srgbClr val="222222"/>
              </a:solidFill>
              <a:latin typeface="Oswald"/>
              <a:ea typeface="Oswald"/>
              <a:cs typeface="Oswald"/>
              <a:sym typeface="Oswald"/>
            </a:endParaRPr>
          </a:p>
          <a:p>
            <a:pPr marL="0" lvl="0" indent="0" algn="l" rtl="0">
              <a:lnSpc>
                <a:spcPct val="60000"/>
              </a:lnSpc>
              <a:spcBef>
                <a:spcPts val="1200"/>
              </a:spcBef>
              <a:spcAft>
                <a:spcPts val="0"/>
              </a:spcAft>
              <a:buNone/>
            </a:pPr>
            <a:r>
              <a:rPr lang="en" sz="1300">
                <a:solidFill>
                  <a:srgbClr val="222222"/>
                </a:solidFill>
                <a:latin typeface="Oswald"/>
                <a:ea typeface="Oswald"/>
                <a:cs typeface="Oswald"/>
                <a:sym typeface="Oswald"/>
              </a:rPr>
              <a:t>Suppress fire accidents</a:t>
            </a:r>
            <a:endParaRPr sz="1300" b="1">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a:solidFill>
                  <a:srgbClr val="222222"/>
                </a:solidFill>
                <a:latin typeface="Oswald"/>
                <a:ea typeface="Oswald"/>
                <a:cs typeface="Oswald"/>
                <a:sym typeface="Oswald"/>
              </a:rPr>
              <a:t>Burn Control high wildfire risk zones</a:t>
            </a:r>
            <a:endParaRPr sz="13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a:solidFill>
                  <a:srgbClr val="222222"/>
                </a:solidFill>
                <a:latin typeface="Oswald"/>
                <a:ea typeface="Oswald"/>
                <a:cs typeface="Oswald"/>
                <a:sym typeface="Oswald"/>
              </a:rPr>
              <a:t>Inspect patrol zone  </a:t>
            </a:r>
            <a:endParaRPr sz="13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b="1">
                <a:solidFill>
                  <a:srgbClr val="222222"/>
                </a:solidFill>
                <a:latin typeface="Oswald"/>
                <a:ea typeface="Oswald"/>
                <a:cs typeface="Oswald"/>
                <a:sym typeface="Oswald"/>
              </a:rPr>
              <a:t>Expectations</a:t>
            </a:r>
            <a:r>
              <a:rPr lang="en" sz="1300">
                <a:solidFill>
                  <a:srgbClr val="222222"/>
                </a:solidFill>
                <a:latin typeface="Oswald"/>
                <a:ea typeface="Oswald"/>
                <a:cs typeface="Oswald"/>
                <a:sym typeface="Oswald"/>
              </a:rPr>
              <a:t>: </a:t>
            </a:r>
            <a:endParaRPr sz="13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a:solidFill>
                  <a:srgbClr val="222222"/>
                </a:solidFill>
                <a:latin typeface="Oswald"/>
                <a:ea typeface="Oswald"/>
                <a:cs typeface="Oswald"/>
                <a:sym typeface="Oswald"/>
              </a:rPr>
              <a:t>Burn Control effectively</a:t>
            </a:r>
            <a:endParaRPr sz="13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r>
              <a:rPr lang="en" sz="1300">
                <a:solidFill>
                  <a:srgbClr val="222222"/>
                </a:solidFill>
                <a:latin typeface="Oswald"/>
                <a:ea typeface="Oswald"/>
                <a:cs typeface="Oswald"/>
                <a:sym typeface="Oswald"/>
              </a:rPr>
              <a:t>Report inspected risk easier</a:t>
            </a:r>
            <a:endParaRPr sz="13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endParaRPr sz="1300">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endParaRPr>
              <a:solidFill>
                <a:srgbClr val="222222"/>
              </a:solidFill>
              <a:latin typeface="Oswald"/>
              <a:ea typeface="Oswald"/>
              <a:cs typeface="Oswald"/>
              <a:sym typeface="Oswald"/>
            </a:endParaRPr>
          </a:p>
          <a:p>
            <a:pPr marL="0" lvl="0" indent="0" algn="l" rtl="0">
              <a:lnSpc>
                <a:spcPct val="115000"/>
              </a:lnSpc>
              <a:spcBef>
                <a:spcPts val="1200"/>
              </a:spcBef>
              <a:spcAft>
                <a:spcPts val="0"/>
              </a:spcAft>
              <a:buNone/>
            </a:pPr>
            <a:endParaRPr>
              <a:solidFill>
                <a:srgbClr val="222222"/>
              </a:solidFill>
              <a:latin typeface="Oswald"/>
              <a:ea typeface="Oswald"/>
              <a:cs typeface="Oswald"/>
              <a:sym typeface="Oswald"/>
            </a:endParaRPr>
          </a:p>
          <a:p>
            <a:pPr marL="0" lvl="0" indent="0" algn="l" rtl="0">
              <a:lnSpc>
                <a:spcPct val="115000"/>
              </a:lnSpc>
              <a:spcBef>
                <a:spcPts val="1200"/>
              </a:spcBef>
              <a:spcAft>
                <a:spcPts val="1200"/>
              </a:spcAft>
              <a:buNone/>
            </a:pPr>
            <a:endParaRPr>
              <a:solidFill>
                <a:srgbClr val="222222"/>
              </a:solidFill>
              <a:latin typeface="Oswald"/>
              <a:ea typeface="Oswald"/>
              <a:cs typeface="Oswald"/>
              <a:sym typeface="Oswald"/>
            </a:endParaRPr>
          </a:p>
        </p:txBody>
      </p:sp>
      <p:pic>
        <p:nvPicPr>
          <p:cNvPr id="5" name="Audio 4">
            <a:hlinkClick r:id="" action="ppaction://media"/>
            <a:extLst>
              <a:ext uri="{FF2B5EF4-FFF2-40B4-BE49-F238E27FC236}">
                <a16:creationId xmlns:a16="http://schemas.microsoft.com/office/drawing/2014/main" id="{DA444F83-00E0-45F5-A8C6-C5F8AAC5EC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460"/>
    </mc:Choice>
    <mc:Fallback>
      <p:transition spd="slow" advTm="26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E979"/>
        </a:solidFill>
        <a:effectLst/>
      </p:bgPr>
    </p:bg>
    <p:spTree>
      <p:nvGrpSpPr>
        <p:cNvPr id="1" name="Shape 345"/>
        <p:cNvGrpSpPr/>
        <p:nvPr/>
      </p:nvGrpSpPr>
      <p:grpSpPr>
        <a:xfrm>
          <a:off x="0" y="0"/>
          <a:ext cx="0" cy="0"/>
          <a:chOff x="0" y="0"/>
          <a:chExt cx="0" cy="0"/>
        </a:xfrm>
      </p:grpSpPr>
      <p:sp>
        <p:nvSpPr>
          <p:cNvPr id="346" name="Google Shape;346;p18"/>
          <p:cNvSpPr/>
          <p:nvPr/>
        </p:nvSpPr>
        <p:spPr>
          <a:xfrm>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txBox="1">
            <a:spLocks noGrp="1"/>
          </p:cNvSpPr>
          <p:nvPr>
            <p:ph type="title"/>
          </p:nvPr>
        </p:nvSpPr>
        <p:spPr>
          <a:xfrm>
            <a:off x="468475" y="270099"/>
            <a:ext cx="3183300" cy="662700"/>
          </a:xfrm>
          <a:prstGeom prst="rect">
            <a:avLst/>
          </a:prstGeom>
        </p:spPr>
        <p:txBody>
          <a:bodyPr spcFirstLastPara="1" wrap="square" lIns="91425" tIns="91425" rIns="91425" bIns="91425" anchor="ctr" anchorCtr="0">
            <a:normAutofit fontScale="90000"/>
          </a:bodyPr>
          <a:lstStyle/>
          <a:p>
            <a:pPr marL="0" marR="0" lvl="0" indent="0" algn="l" rtl="0">
              <a:lnSpc>
                <a:spcPct val="100000"/>
              </a:lnSpc>
              <a:spcBef>
                <a:spcPts val="0"/>
              </a:spcBef>
              <a:spcAft>
                <a:spcPts val="0"/>
              </a:spcAft>
              <a:buNone/>
            </a:pPr>
            <a:r>
              <a:rPr lang="en" sz="2800">
                <a:solidFill>
                  <a:srgbClr val="000000"/>
                </a:solidFill>
                <a:latin typeface="Oswald"/>
                <a:ea typeface="Oswald"/>
                <a:cs typeface="Oswald"/>
                <a:sym typeface="Oswald"/>
              </a:rPr>
              <a:t>Traditional Approach</a:t>
            </a:r>
            <a:endParaRPr>
              <a:latin typeface="Oswald"/>
              <a:ea typeface="Oswald"/>
              <a:cs typeface="Oswald"/>
              <a:sym typeface="Oswald"/>
            </a:endParaRPr>
          </a:p>
        </p:txBody>
      </p:sp>
      <p:sp>
        <p:nvSpPr>
          <p:cNvPr id="348" name="Google Shape;348;p18"/>
          <p:cNvSpPr txBox="1"/>
          <p:nvPr/>
        </p:nvSpPr>
        <p:spPr>
          <a:xfrm>
            <a:off x="330825" y="1251550"/>
            <a:ext cx="43794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Oswald"/>
                <a:ea typeface="Oswald"/>
                <a:cs typeface="Oswald"/>
                <a:sym typeface="Oswald"/>
              </a:rPr>
              <a:t>Made burn plans in terms of experience</a:t>
            </a: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r>
              <a:rPr lang="en" sz="1800">
                <a:latin typeface="Oswald"/>
                <a:ea typeface="Oswald"/>
                <a:cs typeface="Oswald"/>
                <a:sym typeface="Oswald"/>
              </a:rPr>
              <a:t>Wind, </a:t>
            </a:r>
            <a:endParaRPr sz="1800">
              <a:latin typeface="Oswald"/>
              <a:ea typeface="Oswald"/>
              <a:cs typeface="Oswald"/>
              <a:sym typeface="Oswald"/>
            </a:endParaRPr>
          </a:p>
          <a:p>
            <a:pPr marL="0" lvl="0" indent="0" algn="l" rtl="0">
              <a:spcBef>
                <a:spcPts val="0"/>
              </a:spcBef>
              <a:spcAft>
                <a:spcPts val="0"/>
              </a:spcAft>
              <a:buNone/>
            </a:pPr>
            <a:r>
              <a:rPr lang="en" sz="1800">
                <a:latin typeface="Oswald"/>
                <a:ea typeface="Oswald"/>
                <a:cs typeface="Oswald"/>
                <a:sym typeface="Oswald"/>
              </a:rPr>
              <a:t>Humidity, </a:t>
            </a:r>
            <a:endParaRPr sz="1800">
              <a:latin typeface="Oswald"/>
              <a:ea typeface="Oswald"/>
              <a:cs typeface="Oswald"/>
              <a:sym typeface="Oswald"/>
            </a:endParaRPr>
          </a:p>
          <a:p>
            <a:pPr marL="0" lvl="0" indent="0" algn="l" rtl="0">
              <a:spcBef>
                <a:spcPts val="0"/>
              </a:spcBef>
              <a:spcAft>
                <a:spcPts val="0"/>
              </a:spcAft>
              <a:buNone/>
            </a:pPr>
            <a:r>
              <a:rPr lang="en" sz="1800">
                <a:latin typeface="Oswald"/>
                <a:ea typeface="Oswald"/>
                <a:cs typeface="Oswald"/>
                <a:sym typeface="Oswald"/>
              </a:rPr>
              <a:t>Temperature, </a:t>
            </a:r>
            <a:endParaRPr sz="1800">
              <a:latin typeface="Oswald"/>
              <a:ea typeface="Oswald"/>
              <a:cs typeface="Oswald"/>
              <a:sym typeface="Oswald"/>
            </a:endParaRPr>
          </a:p>
          <a:p>
            <a:pPr marL="0" lvl="0" indent="0" algn="l" rtl="0">
              <a:spcBef>
                <a:spcPts val="0"/>
              </a:spcBef>
              <a:spcAft>
                <a:spcPts val="0"/>
              </a:spcAft>
              <a:buNone/>
            </a:pPr>
            <a:r>
              <a:rPr lang="en" sz="1800">
                <a:latin typeface="Oswald"/>
                <a:ea typeface="Oswald"/>
                <a:cs typeface="Oswald"/>
                <a:sym typeface="Oswald"/>
              </a:rPr>
              <a:t>Moisture of the vegetation, </a:t>
            </a:r>
            <a:endParaRPr sz="1800">
              <a:latin typeface="Oswald"/>
              <a:ea typeface="Oswald"/>
              <a:cs typeface="Oswald"/>
              <a:sym typeface="Oswald"/>
            </a:endParaRPr>
          </a:p>
          <a:p>
            <a:pPr marL="0" lvl="0" indent="0" algn="l" rtl="0">
              <a:spcBef>
                <a:spcPts val="0"/>
              </a:spcBef>
              <a:spcAft>
                <a:spcPts val="0"/>
              </a:spcAft>
              <a:buNone/>
            </a:pPr>
            <a:r>
              <a:rPr lang="en" sz="1800">
                <a:latin typeface="Oswald"/>
                <a:ea typeface="Oswald"/>
                <a:cs typeface="Oswald"/>
                <a:sym typeface="Oswald"/>
              </a:rPr>
              <a:t>Conditions for the dispersal of smoke, </a:t>
            </a:r>
            <a:endParaRPr sz="1800">
              <a:latin typeface="Oswald"/>
              <a:ea typeface="Oswald"/>
              <a:cs typeface="Oswald"/>
              <a:sym typeface="Oswald"/>
            </a:endParaRPr>
          </a:p>
          <a:p>
            <a:pPr marL="0" lvl="0" indent="0" algn="l" rtl="0">
              <a:spcBef>
                <a:spcPts val="0"/>
              </a:spcBef>
              <a:spcAft>
                <a:spcPts val="0"/>
              </a:spcAft>
              <a:buNone/>
            </a:pPr>
            <a:r>
              <a:rPr lang="en" sz="1800">
                <a:latin typeface="Oswald"/>
                <a:ea typeface="Oswald"/>
                <a:cs typeface="Oswald"/>
                <a:sym typeface="Oswald"/>
              </a:rPr>
              <a:t>Conditions on the ground.</a:t>
            </a: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r>
              <a:rPr lang="en" sz="1800" b="1" i="1">
                <a:solidFill>
                  <a:srgbClr val="333333"/>
                </a:solidFill>
                <a:highlight>
                  <a:srgbClr val="FF9900"/>
                </a:highlight>
                <a:latin typeface="Oswald"/>
                <a:ea typeface="Oswald"/>
                <a:cs typeface="Oswald"/>
                <a:sym typeface="Oswald"/>
              </a:rPr>
              <a:t>Inefficient Allocation of Resources</a:t>
            </a:r>
            <a:endParaRPr sz="1800">
              <a:highlight>
                <a:srgbClr val="FF9900"/>
              </a:highlight>
              <a:latin typeface="Oswald"/>
              <a:ea typeface="Oswald"/>
              <a:cs typeface="Oswald"/>
              <a:sym typeface="Oswald"/>
            </a:endParaRPr>
          </a:p>
        </p:txBody>
      </p:sp>
      <p:sp>
        <p:nvSpPr>
          <p:cNvPr id="349" name="Google Shape;349;p18"/>
          <p:cNvSpPr txBox="1">
            <a:spLocks noGrp="1"/>
          </p:cNvSpPr>
          <p:nvPr>
            <p:ph type="title"/>
          </p:nvPr>
        </p:nvSpPr>
        <p:spPr>
          <a:xfrm>
            <a:off x="4790525" y="270099"/>
            <a:ext cx="3832800" cy="662700"/>
          </a:xfrm>
          <a:prstGeom prst="rect">
            <a:avLst/>
          </a:prstGeom>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None/>
            </a:pPr>
            <a:r>
              <a:rPr lang="en" sz="2800">
                <a:solidFill>
                  <a:srgbClr val="000000"/>
                </a:solidFill>
                <a:latin typeface="Oswald"/>
                <a:ea typeface="Oswald"/>
                <a:cs typeface="Oswald"/>
                <a:sym typeface="Oswald"/>
              </a:rPr>
              <a:t>Data-driven Approach   </a:t>
            </a:r>
            <a:endParaRPr>
              <a:latin typeface="Oswald"/>
              <a:ea typeface="Oswald"/>
              <a:cs typeface="Oswald"/>
              <a:sym typeface="Oswald"/>
            </a:endParaRPr>
          </a:p>
        </p:txBody>
      </p:sp>
      <p:sp>
        <p:nvSpPr>
          <p:cNvPr id="350" name="Google Shape;350;p18"/>
          <p:cNvSpPr txBox="1"/>
          <p:nvPr/>
        </p:nvSpPr>
        <p:spPr>
          <a:xfrm>
            <a:off x="4790525" y="1206725"/>
            <a:ext cx="43794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Oswald"/>
                <a:ea typeface="Oswald"/>
                <a:cs typeface="Oswald"/>
                <a:sym typeface="Oswald"/>
              </a:rPr>
              <a:t>Prioritise to the places at higher risk </a:t>
            </a: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a:latin typeface="Oswald"/>
              <a:ea typeface="Oswald"/>
              <a:cs typeface="Oswald"/>
              <a:sym typeface="Oswald"/>
            </a:endParaRPr>
          </a:p>
          <a:p>
            <a:pPr marL="0" lvl="0" indent="0" algn="l" rtl="0">
              <a:spcBef>
                <a:spcPts val="0"/>
              </a:spcBef>
              <a:spcAft>
                <a:spcPts val="0"/>
              </a:spcAft>
              <a:buNone/>
            </a:pPr>
            <a:endParaRPr sz="1800" b="1" i="1">
              <a:solidFill>
                <a:srgbClr val="333333"/>
              </a:solidFill>
              <a:highlight>
                <a:srgbClr val="FF9900"/>
              </a:highlight>
              <a:latin typeface="Oswald"/>
              <a:ea typeface="Oswald"/>
              <a:cs typeface="Oswald"/>
              <a:sym typeface="Oswald"/>
            </a:endParaRPr>
          </a:p>
          <a:p>
            <a:pPr marL="0" lvl="0" indent="0" algn="l" rtl="0">
              <a:spcBef>
                <a:spcPts val="0"/>
              </a:spcBef>
              <a:spcAft>
                <a:spcPts val="0"/>
              </a:spcAft>
              <a:buNone/>
            </a:pPr>
            <a:r>
              <a:rPr lang="en" sz="1800" b="1" i="1">
                <a:solidFill>
                  <a:srgbClr val="333333"/>
                </a:solidFill>
                <a:highlight>
                  <a:srgbClr val="FF9900"/>
                </a:highlight>
                <a:latin typeface="Oswald"/>
                <a:ea typeface="Oswald"/>
                <a:cs typeface="Oswald"/>
                <a:sym typeface="Oswald"/>
              </a:rPr>
              <a:t>Highest‑priority and most cost‑effective programs receive funding</a:t>
            </a:r>
            <a:endParaRPr sz="1800">
              <a:highlight>
                <a:srgbClr val="FF9900"/>
              </a:highlight>
              <a:latin typeface="Oswald"/>
              <a:ea typeface="Oswald"/>
              <a:cs typeface="Oswald"/>
              <a:sym typeface="Oswald"/>
            </a:endParaRPr>
          </a:p>
        </p:txBody>
      </p:sp>
      <p:grpSp>
        <p:nvGrpSpPr>
          <p:cNvPr id="351" name="Google Shape;351;p18"/>
          <p:cNvGrpSpPr/>
          <p:nvPr/>
        </p:nvGrpSpPr>
        <p:grpSpPr>
          <a:xfrm>
            <a:off x="5813075" y="1770250"/>
            <a:ext cx="3098000" cy="1917900"/>
            <a:chOff x="4619325" y="1651325"/>
            <a:chExt cx="3098000" cy="1917900"/>
          </a:xfrm>
        </p:grpSpPr>
        <p:pic>
          <p:nvPicPr>
            <p:cNvPr id="352" name="Google Shape;352;p18"/>
            <p:cNvPicPr preferRelativeResize="0"/>
            <p:nvPr/>
          </p:nvPicPr>
          <p:blipFill rotWithShape="1">
            <a:blip r:embed="rId6">
              <a:alphaModFix/>
            </a:blip>
            <a:srcRect t="7140"/>
            <a:stretch/>
          </p:blipFill>
          <p:spPr>
            <a:xfrm>
              <a:off x="4619325" y="1651325"/>
              <a:ext cx="3098000" cy="1917900"/>
            </a:xfrm>
            <a:prstGeom prst="rect">
              <a:avLst/>
            </a:prstGeom>
            <a:noFill/>
            <a:ln>
              <a:noFill/>
            </a:ln>
          </p:spPr>
        </p:pic>
        <p:sp>
          <p:nvSpPr>
            <p:cNvPr id="353" name="Google Shape;353;p18"/>
            <p:cNvSpPr/>
            <p:nvPr/>
          </p:nvSpPr>
          <p:spPr>
            <a:xfrm>
              <a:off x="6840775" y="2196700"/>
              <a:ext cx="787800" cy="86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54" name="Google Shape;354;p18"/>
          <p:cNvPicPr preferRelativeResize="0"/>
          <p:nvPr/>
        </p:nvPicPr>
        <p:blipFill>
          <a:blip r:embed="rId7">
            <a:alphaModFix/>
          </a:blip>
          <a:stretch>
            <a:fillRect/>
          </a:stretch>
        </p:blipFill>
        <p:spPr>
          <a:xfrm>
            <a:off x="114850" y="356698"/>
            <a:ext cx="420263" cy="410100"/>
          </a:xfrm>
          <a:prstGeom prst="rect">
            <a:avLst/>
          </a:prstGeom>
          <a:noFill/>
          <a:ln>
            <a:noFill/>
          </a:ln>
        </p:spPr>
      </p:pic>
      <p:pic>
        <p:nvPicPr>
          <p:cNvPr id="5" name="Audio 4">
            <a:hlinkClick r:id="" action="ppaction://media"/>
            <a:extLst>
              <a:ext uri="{FF2B5EF4-FFF2-40B4-BE49-F238E27FC236}">
                <a16:creationId xmlns:a16="http://schemas.microsoft.com/office/drawing/2014/main" id="{A09A3725-BAC5-48A4-859E-7F404F24ED0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253"/>
    </mc:Choice>
    <mc:Fallback>
      <p:transition spd="slow" advTm="25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1000"/>
                                        <p:tgtEl>
                                          <p:spTgt spid="346"/>
                                        </p:tgtEl>
                                      </p:cBhvr>
                                    </p:animEffect>
                                  </p:childTnLst>
                                </p:cTn>
                              </p:par>
                              <p:par>
                                <p:cTn id="12" presetID="10" presetClass="entr" presetSubtype="0" fill="hold" nodeType="withEffect">
                                  <p:stCondLst>
                                    <p:cond delay="0"/>
                                  </p:stCondLst>
                                  <p:childTnLst>
                                    <p:set>
                                      <p:cBhvr>
                                        <p:cTn id="13" dur="1" fill="hold">
                                          <p:stCondLst>
                                            <p:cond delay="0"/>
                                          </p:stCondLst>
                                        </p:cTn>
                                        <p:tgtEl>
                                          <p:spTgt spid="349"/>
                                        </p:tgtEl>
                                        <p:attrNameLst>
                                          <p:attrName>style.visibility</p:attrName>
                                        </p:attrNameLst>
                                      </p:cBhvr>
                                      <p:to>
                                        <p:strVal val="visible"/>
                                      </p:to>
                                    </p:set>
                                    <p:animEffect transition="in" filter="fade">
                                      <p:cBhvr>
                                        <p:cTn id="14" dur="1000"/>
                                        <p:tgtEl>
                                          <p:spTgt spid="349"/>
                                        </p:tgtEl>
                                      </p:cBhvr>
                                    </p:animEffect>
                                  </p:childTnLst>
                                </p:cTn>
                              </p:par>
                              <p:par>
                                <p:cTn id="15" presetID="10" presetClass="entr" presetSubtype="0" fill="hold" nodeType="withEffect">
                                  <p:stCondLst>
                                    <p:cond delay="0"/>
                                  </p:stCondLst>
                                  <p:childTnLst>
                                    <p:set>
                                      <p:cBhvr>
                                        <p:cTn id="16" dur="1" fill="hold">
                                          <p:stCondLst>
                                            <p:cond delay="0"/>
                                          </p:stCondLst>
                                        </p:cTn>
                                        <p:tgtEl>
                                          <p:spTgt spid="350"/>
                                        </p:tgtEl>
                                        <p:attrNameLst>
                                          <p:attrName>style.visibility</p:attrName>
                                        </p:attrNameLst>
                                      </p:cBhvr>
                                      <p:to>
                                        <p:strVal val="visible"/>
                                      </p:to>
                                    </p:set>
                                    <p:animEffect transition="in" filter="fade">
                                      <p:cBhvr>
                                        <p:cTn id="17" dur="1000"/>
                                        <p:tgtEl>
                                          <p:spTgt spid="350"/>
                                        </p:tgtEl>
                                      </p:cBhvr>
                                    </p:animEffect>
                                  </p:childTnLst>
                                </p:cTn>
                              </p:par>
                              <p:par>
                                <p:cTn id="18" presetID="10" presetClass="entr" presetSubtype="0" fill="hold" nodeType="withEffect">
                                  <p:stCondLst>
                                    <p:cond delay="0"/>
                                  </p:stCondLst>
                                  <p:childTnLst>
                                    <p:set>
                                      <p:cBhvr>
                                        <p:cTn id="19" dur="1" fill="hold">
                                          <p:stCondLst>
                                            <p:cond delay="0"/>
                                          </p:stCondLst>
                                        </p:cTn>
                                        <p:tgtEl>
                                          <p:spTgt spid="351"/>
                                        </p:tgtEl>
                                        <p:attrNameLst>
                                          <p:attrName>style.visibility</p:attrName>
                                        </p:attrNameLst>
                                      </p:cBhvr>
                                      <p:to>
                                        <p:strVal val="visible"/>
                                      </p:to>
                                    </p:set>
                                    <p:animEffect transition="in" filter="fade">
                                      <p:cBhvr>
                                        <p:cTn id="20"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E979"/>
        </a:solidFill>
        <a:effectLst/>
      </p:bgPr>
    </p:bg>
    <p:spTree>
      <p:nvGrpSpPr>
        <p:cNvPr id="1" name="Shape 358"/>
        <p:cNvGrpSpPr/>
        <p:nvPr/>
      </p:nvGrpSpPr>
      <p:grpSpPr>
        <a:xfrm>
          <a:off x="0" y="0"/>
          <a:ext cx="0" cy="0"/>
          <a:chOff x="0" y="0"/>
          <a:chExt cx="0" cy="0"/>
        </a:xfrm>
      </p:grpSpPr>
      <p:sp>
        <p:nvSpPr>
          <p:cNvPr id="359" name="Google Shape;359;p19"/>
          <p:cNvSpPr txBox="1">
            <a:spLocks noGrp="1"/>
          </p:cNvSpPr>
          <p:nvPr>
            <p:ph type="title"/>
          </p:nvPr>
        </p:nvSpPr>
        <p:spPr>
          <a:xfrm>
            <a:off x="862475" y="34950"/>
            <a:ext cx="4501800" cy="821400"/>
          </a:xfrm>
          <a:prstGeom prst="rect">
            <a:avLst/>
          </a:prstGeom>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None/>
            </a:pPr>
            <a:r>
              <a:rPr lang="en" sz="2500">
                <a:solidFill>
                  <a:srgbClr val="000000"/>
                </a:solidFill>
                <a:latin typeface="Oswald"/>
                <a:ea typeface="Oswald"/>
                <a:cs typeface="Oswald"/>
                <a:sym typeface="Oswald"/>
              </a:rPr>
              <a:t>Research - Data Overview</a:t>
            </a:r>
            <a:endParaRPr sz="2500">
              <a:latin typeface="Oswald"/>
              <a:ea typeface="Oswald"/>
              <a:cs typeface="Oswald"/>
              <a:sym typeface="Oswald"/>
            </a:endParaRPr>
          </a:p>
        </p:txBody>
      </p:sp>
      <p:grpSp>
        <p:nvGrpSpPr>
          <p:cNvPr id="360" name="Google Shape;360;p19"/>
          <p:cNvGrpSpPr/>
          <p:nvPr/>
        </p:nvGrpSpPr>
        <p:grpSpPr>
          <a:xfrm>
            <a:off x="940000" y="872384"/>
            <a:ext cx="7205562" cy="3265783"/>
            <a:chOff x="940000" y="872384"/>
            <a:chExt cx="7205562" cy="3265783"/>
          </a:xfrm>
        </p:grpSpPr>
        <p:sp>
          <p:nvSpPr>
            <p:cNvPr id="361" name="Google Shape;361;p19"/>
            <p:cNvSpPr/>
            <p:nvPr/>
          </p:nvSpPr>
          <p:spPr>
            <a:xfrm>
              <a:off x="940000" y="883517"/>
              <a:ext cx="1370400" cy="4689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txBox="1"/>
            <p:nvPr/>
          </p:nvSpPr>
          <p:spPr>
            <a:xfrm>
              <a:off x="1172050" y="887117"/>
              <a:ext cx="133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Oswald"/>
                  <a:ea typeface="Oswald"/>
                  <a:cs typeface="Oswald"/>
                  <a:sym typeface="Oswald"/>
                </a:rPr>
                <a:t>Weather</a:t>
              </a:r>
              <a:endParaRPr sz="1800">
                <a:latin typeface="Oswald"/>
                <a:ea typeface="Oswald"/>
                <a:cs typeface="Oswald"/>
                <a:sym typeface="Oswald"/>
              </a:endParaRPr>
            </a:p>
          </p:txBody>
        </p:sp>
        <p:sp>
          <p:nvSpPr>
            <p:cNvPr id="363" name="Google Shape;363;p19"/>
            <p:cNvSpPr/>
            <p:nvPr/>
          </p:nvSpPr>
          <p:spPr>
            <a:xfrm>
              <a:off x="2842807" y="883517"/>
              <a:ext cx="1370400" cy="4689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txBox="1"/>
            <p:nvPr/>
          </p:nvSpPr>
          <p:spPr>
            <a:xfrm>
              <a:off x="2990007" y="887117"/>
              <a:ext cx="133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Oswald"/>
                  <a:ea typeface="Oswald"/>
                  <a:cs typeface="Oswald"/>
                  <a:sym typeface="Oswald"/>
                </a:rPr>
                <a:t>Land Cover</a:t>
              </a:r>
              <a:endParaRPr sz="1800">
                <a:latin typeface="Oswald"/>
                <a:ea typeface="Oswald"/>
                <a:cs typeface="Oswald"/>
                <a:sym typeface="Oswald"/>
              </a:endParaRPr>
            </a:p>
          </p:txBody>
        </p:sp>
        <p:sp>
          <p:nvSpPr>
            <p:cNvPr id="365" name="Google Shape;365;p19"/>
            <p:cNvSpPr/>
            <p:nvPr/>
          </p:nvSpPr>
          <p:spPr>
            <a:xfrm>
              <a:off x="940000" y="1538117"/>
              <a:ext cx="1370400" cy="1995900"/>
            </a:xfrm>
            <a:prstGeom prst="roundRect">
              <a:avLst>
                <a:gd name="adj" fmla="val 16667"/>
              </a:avLst>
            </a:prstGeom>
            <a:no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txBox="1"/>
            <p:nvPr/>
          </p:nvSpPr>
          <p:spPr>
            <a:xfrm>
              <a:off x="955600" y="1706067"/>
              <a:ext cx="1339200" cy="218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Oswald"/>
                  <a:ea typeface="Oswald"/>
                  <a:cs typeface="Oswald"/>
                  <a:sym typeface="Oswald"/>
                </a:rPr>
                <a:t>Wind Direction</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Wind Speed</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Temperature</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Precipitation</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Humidity</a:t>
              </a:r>
              <a:endParaRPr sz="1600">
                <a:latin typeface="Oswald"/>
                <a:ea typeface="Oswald"/>
                <a:cs typeface="Oswald"/>
                <a:sym typeface="Oswald"/>
              </a:endParaRPr>
            </a:p>
            <a:p>
              <a:pPr marL="0" lvl="0" indent="0" algn="ctr" rtl="0">
                <a:spcBef>
                  <a:spcPts val="0"/>
                </a:spcBef>
                <a:spcAft>
                  <a:spcPts val="0"/>
                </a:spcAft>
                <a:buNone/>
              </a:pPr>
              <a:endParaRPr sz="1600">
                <a:latin typeface="Oswald"/>
                <a:ea typeface="Oswald"/>
                <a:cs typeface="Oswald"/>
                <a:sym typeface="Oswald"/>
              </a:endParaRPr>
            </a:p>
            <a:p>
              <a:pPr marL="0" lvl="0" indent="0" algn="ctr" rtl="0">
                <a:spcBef>
                  <a:spcPts val="0"/>
                </a:spcBef>
                <a:spcAft>
                  <a:spcPts val="0"/>
                </a:spcAft>
                <a:buNone/>
              </a:pPr>
              <a:endParaRPr sz="1600">
                <a:latin typeface="Oswald"/>
                <a:ea typeface="Oswald"/>
                <a:cs typeface="Oswald"/>
                <a:sym typeface="Oswald"/>
              </a:endParaRPr>
            </a:p>
            <a:p>
              <a:pPr marL="0" lvl="0" indent="0" algn="ctr" rtl="0">
                <a:spcBef>
                  <a:spcPts val="0"/>
                </a:spcBef>
                <a:spcAft>
                  <a:spcPts val="0"/>
                </a:spcAft>
                <a:buNone/>
              </a:pPr>
              <a:endParaRPr sz="1800">
                <a:latin typeface="Oswald"/>
                <a:ea typeface="Oswald"/>
                <a:cs typeface="Oswald"/>
                <a:sym typeface="Oswald"/>
              </a:endParaRPr>
            </a:p>
          </p:txBody>
        </p:sp>
        <p:sp>
          <p:nvSpPr>
            <p:cNvPr id="367" name="Google Shape;367;p19"/>
            <p:cNvSpPr/>
            <p:nvPr/>
          </p:nvSpPr>
          <p:spPr>
            <a:xfrm>
              <a:off x="2873107" y="1538117"/>
              <a:ext cx="1370400" cy="1995900"/>
            </a:xfrm>
            <a:prstGeom prst="roundRect">
              <a:avLst>
                <a:gd name="adj" fmla="val 16667"/>
              </a:avLst>
            </a:prstGeom>
            <a:no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txBox="1"/>
            <p:nvPr/>
          </p:nvSpPr>
          <p:spPr>
            <a:xfrm>
              <a:off x="2888707" y="1706067"/>
              <a:ext cx="1339200" cy="243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Oswald"/>
                  <a:ea typeface="Oswald"/>
                  <a:cs typeface="Oswald"/>
                  <a:sym typeface="Oswald"/>
                </a:rPr>
                <a:t>Forest</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Woodland</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Shrub</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Herbaceous</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Wetland</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Water</a:t>
              </a:r>
              <a:endParaRPr sz="1600">
                <a:latin typeface="Oswald"/>
                <a:ea typeface="Oswald"/>
                <a:cs typeface="Oswald"/>
                <a:sym typeface="Oswald"/>
              </a:endParaRPr>
            </a:p>
            <a:p>
              <a:pPr marL="0" lvl="0" indent="0" algn="ctr" rtl="0">
                <a:spcBef>
                  <a:spcPts val="0"/>
                </a:spcBef>
                <a:spcAft>
                  <a:spcPts val="0"/>
                </a:spcAft>
                <a:buNone/>
              </a:pPr>
              <a:endParaRPr sz="1600">
                <a:latin typeface="Oswald"/>
                <a:ea typeface="Oswald"/>
                <a:cs typeface="Oswald"/>
                <a:sym typeface="Oswald"/>
              </a:endParaRPr>
            </a:p>
            <a:p>
              <a:pPr marL="0" lvl="0" indent="0" algn="ctr" rtl="0">
                <a:spcBef>
                  <a:spcPts val="0"/>
                </a:spcBef>
                <a:spcAft>
                  <a:spcPts val="0"/>
                </a:spcAft>
                <a:buNone/>
              </a:pPr>
              <a:endParaRPr sz="1600">
                <a:latin typeface="Oswald"/>
                <a:ea typeface="Oswald"/>
                <a:cs typeface="Oswald"/>
                <a:sym typeface="Oswald"/>
              </a:endParaRPr>
            </a:p>
            <a:p>
              <a:pPr marL="0" lvl="0" indent="0" algn="ctr" rtl="0">
                <a:spcBef>
                  <a:spcPts val="0"/>
                </a:spcBef>
                <a:spcAft>
                  <a:spcPts val="0"/>
                </a:spcAft>
                <a:buNone/>
              </a:pPr>
              <a:endParaRPr sz="1800">
                <a:latin typeface="Oswald"/>
                <a:ea typeface="Oswald"/>
                <a:cs typeface="Oswald"/>
                <a:sym typeface="Oswald"/>
              </a:endParaRPr>
            </a:p>
          </p:txBody>
        </p:sp>
        <p:sp>
          <p:nvSpPr>
            <p:cNvPr id="369" name="Google Shape;369;p19"/>
            <p:cNvSpPr/>
            <p:nvPr/>
          </p:nvSpPr>
          <p:spPr>
            <a:xfrm>
              <a:off x="4785612" y="872384"/>
              <a:ext cx="1370400" cy="4689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txBox="1"/>
            <p:nvPr/>
          </p:nvSpPr>
          <p:spPr>
            <a:xfrm>
              <a:off x="4785508" y="875992"/>
              <a:ext cx="1370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Oswald"/>
                  <a:ea typeface="Oswald"/>
                  <a:cs typeface="Oswald"/>
                  <a:sym typeface="Oswald"/>
                </a:rPr>
                <a:t>Terrain</a:t>
              </a:r>
              <a:endParaRPr sz="1800">
                <a:latin typeface="Oswald"/>
                <a:ea typeface="Oswald"/>
                <a:cs typeface="Oswald"/>
                <a:sym typeface="Oswald"/>
              </a:endParaRPr>
            </a:p>
          </p:txBody>
        </p:sp>
        <p:sp>
          <p:nvSpPr>
            <p:cNvPr id="371" name="Google Shape;371;p19"/>
            <p:cNvSpPr/>
            <p:nvPr/>
          </p:nvSpPr>
          <p:spPr>
            <a:xfrm>
              <a:off x="4815912" y="1526984"/>
              <a:ext cx="1370400" cy="1995900"/>
            </a:xfrm>
            <a:prstGeom prst="roundRect">
              <a:avLst>
                <a:gd name="adj" fmla="val 16667"/>
              </a:avLst>
            </a:prstGeom>
            <a:no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txBox="1"/>
            <p:nvPr/>
          </p:nvSpPr>
          <p:spPr>
            <a:xfrm>
              <a:off x="4831512" y="1694934"/>
              <a:ext cx="1339200" cy="218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Oswald"/>
                  <a:ea typeface="Oswald"/>
                  <a:cs typeface="Oswald"/>
                  <a:sym typeface="Oswald"/>
                </a:rPr>
                <a:t>Elevation</a:t>
              </a:r>
              <a:endParaRPr sz="1600">
                <a:latin typeface="Oswald"/>
                <a:ea typeface="Oswald"/>
                <a:cs typeface="Oswald"/>
                <a:sym typeface="Oswald"/>
              </a:endParaRPr>
            </a:p>
            <a:p>
              <a:pPr marL="0" lvl="0" indent="0" algn="ctr" rtl="0">
                <a:spcBef>
                  <a:spcPts val="0"/>
                </a:spcBef>
                <a:spcAft>
                  <a:spcPts val="0"/>
                </a:spcAft>
                <a:buNone/>
              </a:pP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Slope</a:t>
              </a:r>
              <a:endParaRPr sz="1600">
                <a:latin typeface="Oswald"/>
                <a:ea typeface="Oswald"/>
                <a:cs typeface="Oswald"/>
                <a:sym typeface="Oswald"/>
              </a:endParaRPr>
            </a:p>
            <a:p>
              <a:pPr marL="0" lvl="0" indent="0" algn="ctr" rtl="0">
                <a:spcBef>
                  <a:spcPts val="0"/>
                </a:spcBef>
                <a:spcAft>
                  <a:spcPts val="0"/>
                </a:spcAft>
                <a:buNone/>
              </a:pP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Aspect</a:t>
              </a:r>
              <a:endParaRPr sz="1600">
                <a:latin typeface="Oswald"/>
                <a:ea typeface="Oswald"/>
                <a:cs typeface="Oswald"/>
                <a:sym typeface="Oswald"/>
              </a:endParaRPr>
            </a:p>
            <a:p>
              <a:pPr marL="0" lvl="0" indent="0" algn="ctr" rtl="0">
                <a:spcBef>
                  <a:spcPts val="0"/>
                </a:spcBef>
                <a:spcAft>
                  <a:spcPts val="0"/>
                </a:spcAft>
                <a:buNone/>
              </a:pPr>
              <a:endParaRPr sz="1600">
                <a:latin typeface="Oswald"/>
                <a:ea typeface="Oswald"/>
                <a:cs typeface="Oswald"/>
                <a:sym typeface="Oswald"/>
              </a:endParaRPr>
            </a:p>
            <a:p>
              <a:pPr marL="0" lvl="0" indent="0" algn="ctr" rtl="0">
                <a:spcBef>
                  <a:spcPts val="0"/>
                </a:spcBef>
                <a:spcAft>
                  <a:spcPts val="0"/>
                </a:spcAft>
                <a:buNone/>
              </a:pPr>
              <a:endParaRPr sz="1600">
                <a:latin typeface="Oswald"/>
                <a:ea typeface="Oswald"/>
                <a:cs typeface="Oswald"/>
                <a:sym typeface="Oswald"/>
              </a:endParaRPr>
            </a:p>
            <a:p>
              <a:pPr marL="0" lvl="0" indent="0" algn="ctr" rtl="0">
                <a:spcBef>
                  <a:spcPts val="0"/>
                </a:spcBef>
                <a:spcAft>
                  <a:spcPts val="0"/>
                </a:spcAft>
                <a:buNone/>
              </a:pPr>
              <a:endParaRPr sz="1800">
                <a:latin typeface="Oswald"/>
                <a:ea typeface="Oswald"/>
                <a:cs typeface="Oswald"/>
                <a:sym typeface="Oswald"/>
              </a:endParaRPr>
            </a:p>
          </p:txBody>
        </p:sp>
        <p:sp>
          <p:nvSpPr>
            <p:cNvPr id="373" name="Google Shape;373;p19"/>
            <p:cNvSpPr/>
            <p:nvPr/>
          </p:nvSpPr>
          <p:spPr>
            <a:xfrm>
              <a:off x="6744862" y="875992"/>
              <a:ext cx="1370400" cy="4689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txBox="1"/>
            <p:nvPr/>
          </p:nvSpPr>
          <p:spPr>
            <a:xfrm>
              <a:off x="6744862" y="879592"/>
              <a:ext cx="1339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Oswald"/>
                  <a:ea typeface="Oswald"/>
                  <a:cs typeface="Oswald"/>
                  <a:sym typeface="Oswald"/>
                </a:rPr>
                <a:t>Power</a:t>
              </a:r>
              <a:endParaRPr sz="1800">
                <a:latin typeface="Oswald"/>
                <a:ea typeface="Oswald"/>
                <a:cs typeface="Oswald"/>
                <a:sym typeface="Oswald"/>
              </a:endParaRPr>
            </a:p>
          </p:txBody>
        </p:sp>
        <p:sp>
          <p:nvSpPr>
            <p:cNvPr id="375" name="Google Shape;375;p19"/>
            <p:cNvSpPr/>
            <p:nvPr/>
          </p:nvSpPr>
          <p:spPr>
            <a:xfrm>
              <a:off x="6775162" y="1530592"/>
              <a:ext cx="1370400" cy="1995900"/>
            </a:xfrm>
            <a:prstGeom prst="roundRect">
              <a:avLst>
                <a:gd name="adj" fmla="val 16667"/>
              </a:avLst>
            </a:prstGeom>
            <a:no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txBox="1"/>
            <p:nvPr/>
          </p:nvSpPr>
          <p:spPr>
            <a:xfrm>
              <a:off x="6790762" y="1698542"/>
              <a:ext cx="1339200" cy="243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Oswald"/>
                  <a:ea typeface="Oswald"/>
                  <a:cs typeface="Oswald"/>
                  <a:sym typeface="Oswald"/>
                </a:rPr>
                <a:t>Electric  substation</a:t>
              </a:r>
              <a:endParaRPr sz="1600" dirty="0">
                <a:latin typeface="Oswald"/>
                <a:ea typeface="Oswald"/>
                <a:cs typeface="Oswald"/>
                <a:sym typeface="Oswald"/>
              </a:endParaRPr>
            </a:p>
            <a:p>
              <a:pPr marL="0" lvl="0" indent="0" algn="ctr" rtl="0">
                <a:spcBef>
                  <a:spcPts val="0"/>
                </a:spcBef>
                <a:spcAft>
                  <a:spcPts val="0"/>
                </a:spcAft>
                <a:buNone/>
              </a:pPr>
              <a:endParaRPr sz="1600" dirty="0">
                <a:latin typeface="Oswald"/>
                <a:ea typeface="Oswald"/>
                <a:cs typeface="Oswald"/>
                <a:sym typeface="Oswald"/>
              </a:endParaRPr>
            </a:p>
            <a:p>
              <a:pPr marL="0" lvl="0" indent="0" algn="ctr" rtl="0">
                <a:spcBef>
                  <a:spcPts val="0"/>
                </a:spcBef>
                <a:spcAft>
                  <a:spcPts val="0"/>
                </a:spcAft>
                <a:buNone/>
              </a:pPr>
              <a:r>
                <a:rPr lang="en" sz="1600" dirty="0">
                  <a:latin typeface="Oswald"/>
                  <a:ea typeface="Oswald"/>
                  <a:cs typeface="Oswald"/>
                  <a:sym typeface="Oswald"/>
                </a:rPr>
                <a:t>Electric Transmission Line</a:t>
              </a:r>
              <a:endParaRPr sz="1600" dirty="0">
                <a:latin typeface="Oswald"/>
                <a:ea typeface="Oswald"/>
                <a:cs typeface="Oswald"/>
                <a:sym typeface="Oswald"/>
              </a:endParaRPr>
            </a:p>
            <a:p>
              <a:pPr marL="0" lvl="0" indent="0" algn="ctr" rtl="0">
                <a:spcBef>
                  <a:spcPts val="0"/>
                </a:spcBef>
                <a:spcAft>
                  <a:spcPts val="0"/>
                </a:spcAft>
                <a:buNone/>
              </a:pPr>
              <a:endParaRPr sz="1600" dirty="0">
                <a:latin typeface="Oswald"/>
                <a:ea typeface="Oswald"/>
                <a:cs typeface="Oswald"/>
                <a:sym typeface="Oswald"/>
              </a:endParaRPr>
            </a:p>
            <a:p>
              <a:pPr marL="0" lvl="0" indent="0" algn="ctr" rtl="0">
                <a:spcBef>
                  <a:spcPts val="0"/>
                </a:spcBef>
                <a:spcAft>
                  <a:spcPts val="0"/>
                </a:spcAft>
                <a:buNone/>
              </a:pPr>
              <a:endParaRPr sz="1600" dirty="0">
                <a:latin typeface="Oswald"/>
                <a:ea typeface="Oswald"/>
                <a:cs typeface="Oswald"/>
                <a:sym typeface="Oswald"/>
              </a:endParaRPr>
            </a:p>
            <a:p>
              <a:pPr marL="0" lvl="0" indent="0" algn="ctr" rtl="0">
                <a:spcBef>
                  <a:spcPts val="0"/>
                </a:spcBef>
                <a:spcAft>
                  <a:spcPts val="0"/>
                </a:spcAft>
                <a:buNone/>
              </a:pPr>
              <a:endParaRPr sz="1800" dirty="0">
                <a:latin typeface="Oswald"/>
                <a:ea typeface="Oswald"/>
                <a:cs typeface="Oswald"/>
                <a:sym typeface="Oswald"/>
              </a:endParaRPr>
            </a:p>
          </p:txBody>
        </p:sp>
      </p:grpSp>
      <p:sp>
        <p:nvSpPr>
          <p:cNvPr id="377" name="Google Shape;377;p19"/>
          <p:cNvSpPr/>
          <p:nvPr/>
        </p:nvSpPr>
        <p:spPr>
          <a:xfrm>
            <a:off x="659175" y="4399450"/>
            <a:ext cx="1083600" cy="539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9"/>
          <p:cNvSpPr txBox="1"/>
          <p:nvPr/>
        </p:nvSpPr>
        <p:spPr>
          <a:xfrm>
            <a:off x="526069" y="4309117"/>
            <a:ext cx="1370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Oswald"/>
                <a:ea typeface="Oswald"/>
                <a:cs typeface="Oswald"/>
                <a:sym typeface="Oswald"/>
              </a:rPr>
              <a:t>Fire Data &amp; Factors</a:t>
            </a:r>
            <a:endParaRPr sz="1600" dirty="0">
              <a:latin typeface="Oswald"/>
              <a:ea typeface="Oswald"/>
              <a:cs typeface="Oswald"/>
              <a:sym typeface="Oswald"/>
            </a:endParaRPr>
          </a:p>
        </p:txBody>
      </p:sp>
      <p:sp>
        <p:nvSpPr>
          <p:cNvPr id="379" name="Google Shape;379;p19"/>
          <p:cNvSpPr/>
          <p:nvPr/>
        </p:nvSpPr>
        <p:spPr>
          <a:xfrm>
            <a:off x="1870600" y="4576450"/>
            <a:ext cx="861300" cy="185400"/>
          </a:xfrm>
          <a:prstGeom prst="rightArrow">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txBox="1"/>
          <p:nvPr/>
        </p:nvSpPr>
        <p:spPr>
          <a:xfrm>
            <a:off x="0" y="3705913"/>
            <a:ext cx="1713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Oswald"/>
                <a:ea typeface="Oswald"/>
                <a:cs typeface="Oswald"/>
                <a:sym typeface="Oswald"/>
              </a:rPr>
              <a:t>WORKFLOW</a:t>
            </a:r>
            <a:endParaRPr sz="1800" b="1">
              <a:latin typeface="Oswald"/>
              <a:ea typeface="Oswald"/>
              <a:cs typeface="Oswald"/>
              <a:sym typeface="Oswald"/>
            </a:endParaRPr>
          </a:p>
        </p:txBody>
      </p:sp>
      <p:grpSp>
        <p:nvGrpSpPr>
          <p:cNvPr id="381" name="Google Shape;381;p19"/>
          <p:cNvGrpSpPr/>
          <p:nvPr/>
        </p:nvGrpSpPr>
        <p:grpSpPr>
          <a:xfrm>
            <a:off x="1742775" y="3899346"/>
            <a:ext cx="2267794" cy="1130479"/>
            <a:chOff x="2025300" y="1934171"/>
            <a:chExt cx="2267794" cy="1130479"/>
          </a:xfrm>
        </p:grpSpPr>
        <p:sp>
          <p:nvSpPr>
            <p:cNvPr id="382" name="Google Shape;382;p19"/>
            <p:cNvSpPr/>
            <p:nvPr/>
          </p:nvSpPr>
          <p:spPr>
            <a:xfrm>
              <a:off x="3131425" y="2469300"/>
              <a:ext cx="1021200" cy="539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txBox="1"/>
            <p:nvPr/>
          </p:nvSpPr>
          <p:spPr>
            <a:xfrm>
              <a:off x="2922694" y="2387550"/>
              <a:ext cx="1370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Oswald"/>
                  <a:ea typeface="Oswald"/>
                  <a:cs typeface="Oswald"/>
                  <a:sym typeface="Oswald"/>
                </a:rPr>
                <a:t>GIS &amp; R</a:t>
              </a:r>
              <a:endParaRPr sz="1600">
                <a:latin typeface="Oswald"/>
                <a:ea typeface="Oswald"/>
                <a:cs typeface="Oswald"/>
                <a:sym typeface="Oswald"/>
              </a:endParaRPr>
            </a:p>
            <a:p>
              <a:pPr marL="0" lvl="0" indent="0" algn="ctr" rtl="0">
                <a:spcBef>
                  <a:spcPts val="0"/>
                </a:spcBef>
                <a:spcAft>
                  <a:spcPts val="0"/>
                </a:spcAft>
                <a:buNone/>
              </a:pPr>
              <a:r>
                <a:rPr lang="en" sz="1600">
                  <a:latin typeface="Oswald"/>
                  <a:ea typeface="Oswald"/>
                  <a:cs typeface="Oswald"/>
                  <a:sym typeface="Oswald"/>
                </a:rPr>
                <a:t>Processing</a:t>
              </a:r>
              <a:endParaRPr sz="1600">
                <a:latin typeface="Oswald"/>
                <a:ea typeface="Oswald"/>
                <a:cs typeface="Oswald"/>
                <a:sym typeface="Oswald"/>
              </a:endParaRPr>
            </a:p>
          </p:txBody>
        </p:sp>
        <p:sp>
          <p:nvSpPr>
            <p:cNvPr id="384" name="Google Shape;384;p19"/>
            <p:cNvSpPr txBox="1"/>
            <p:nvPr/>
          </p:nvSpPr>
          <p:spPr>
            <a:xfrm>
              <a:off x="2025300" y="1934171"/>
              <a:ext cx="1164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Oswald"/>
                  <a:ea typeface="Oswald"/>
                  <a:cs typeface="Oswald"/>
                  <a:sym typeface="Oswald"/>
                </a:rPr>
                <a:t>Feature Engineering</a:t>
              </a:r>
              <a:endParaRPr sz="1600" b="1">
                <a:latin typeface="Oswald"/>
                <a:ea typeface="Oswald"/>
                <a:cs typeface="Oswald"/>
                <a:sym typeface="Oswald"/>
              </a:endParaRPr>
            </a:p>
          </p:txBody>
        </p:sp>
      </p:grpSp>
      <p:grpSp>
        <p:nvGrpSpPr>
          <p:cNvPr id="385" name="Google Shape;385;p19"/>
          <p:cNvGrpSpPr/>
          <p:nvPr/>
        </p:nvGrpSpPr>
        <p:grpSpPr>
          <a:xfrm>
            <a:off x="3577400" y="3928832"/>
            <a:ext cx="2573150" cy="1082800"/>
            <a:chOff x="3859925" y="2028575"/>
            <a:chExt cx="2573150" cy="1082800"/>
          </a:xfrm>
        </p:grpSpPr>
        <p:sp>
          <p:nvSpPr>
            <p:cNvPr id="386" name="Google Shape;386;p19"/>
            <p:cNvSpPr/>
            <p:nvPr/>
          </p:nvSpPr>
          <p:spPr>
            <a:xfrm>
              <a:off x="5256250" y="2499175"/>
              <a:ext cx="986700" cy="539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txBox="1"/>
            <p:nvPr/>
          </p:nvSpPr>
          <p:spPr>
            <a:xfrm>
              <a:off x="5062675" y="2434275"/>
              <a:ext cx="1370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Oswald"/>
                  <a:ea typeface="Oswald"/>
                  <a:cs typeface="Oswald"/>
                  <a:sym typeface="Oswald"/>
                </a:rPr>
                <a:t>Logistic Regression</a:t>
              </a:r>
              <a:endParaRPr sz="1600">
                <a:latin typeface="Oswald"/>
                <a:ea typeface="Oswald"/>
                <a:cs typeface="Oswald"/>
                <a:sym typeface="Oswald"/>
              </a:endParaRPr>
            </a:p>
          </p:txBody>
        </p:sp>
        <p:sp>
          <p:nvSpPr>
            <p:cNvPr id="388" name="Google Shape;388;p19"/>
            <p:cNvSpPr txBox="1"/>
            <p:nvPr/>
          </p:nvSpPr>
          <p:spPr>
            <a:xfrm>
              <a:off x="3859925" y="2028575"/>
              <a:ext cx="1713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Oswald"/>
                  <a:ea typeface="Oswald"/>
                  <a:cs typeface="Oswald"/>
                  <a:sym typeface="Oswald"/>
                </a:rPr>
                <a:t>Machine </a:t>
              </a:r>
              <a:endParaRPr sz="1600" b="1">
                <a:latin typeface="Oswald"/>
                <a:ea typeface="Oswald"/>
                <a:cs typeface="Oswald"/>
                <a:sym typeface="Oswald"/>
              </a:endParaRPr>
            </a:p>
            <a:p>
              <a:pPr marL="0" lvl="0" indent="0" algn="ctr" rtl="0">
                <a:spcBef>
                  <a:spcPts val="0"/>
                </a:spcBef>
                <a:spcAft>
                  <a:spcPts val="0"/>
                </a:spcAft>
                <a:buNone/>
              </a:pPr>
              <a:r>
                <a:rPr lang="en" sz="1600" b="1">
                  <a:latin typeface="Oswald"/>
                  <a:ea typeface="Oswald"/>
                  <a:cs typeface="Oswald"/>
                  <a:sym typeface="Oswald"/>
                </a:rPr>
                <a:t>Learning</a:t>
              </a:r>
              <a:endParaRPr sz="1600" b="1">
                <a:latin typeface="Oswald"/>
                <a:ea typeface="Oswald"/>
                <a:cs typeface="Oswald"/>
                <a:sym typeface="Oswald"/>
              </a:endParaRPr>
            </a:p>
          </p:txBody>
        </p:sp>
      </p:grpSp>
      <p:sp>
        <p:nvSpPr>
          <p:cNvPr id="389" name="Google Shape;389;p19"/>
          <p:cNvSpPr txBox="1"/>
          <p:nvPr/>
        </p:nvSpPr>
        <p:spPr>
          <a:xfrm>
            <a:off x="6817775" y="4167613"/>
            <a:ext cx="17802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600" dirty="0">
                <a:solidFill>
                  <a:srgbClr val="333333"/>
                </a:solidFill>
                <a:latin typeface="Oswald"/>
                <a:ea typeface="Oswald"/>
                <a:cs typeface="Oswald"/>
                <a:sym typeface="Oswald"/>
              </a:rPr>
              <a:t>Analyze Cost &amp; Benefits</a:t>
            </a:r>
            <a:endParaRPr sz="1500" dirty="0">
              <a:latin typeface="Oswald"/>
              <a:ea typeface="Oswald"/>
              <a:cs typeface="Oswald"/>
              <a:sym typeface="Oswald"/>
            </a:endParaRPr>
          </a:p>
        </p:txBody>
      </p:sp>
      <p:sp>
        <p:nvSpPr>
          <p:cNvPr id="390" name="Google Shape;390;p19"/>
          <p:cNvSpPr/>
          <p:nvPr/>
        </p:nvSpPr>
        <p:spPr>
          <a:xfrm>
            <a:off x="6991475" y="4407850"/>
            <a:ext cx="1432800" cy="5226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txBox="1"/>
          <p:nvPr/>
        </p:nvSpPr>
        <p:spPr>
          <a:xfrm>
            <a:off x="5624500" y="4145338"/>
            <a:ext cx="1713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Oswald"/>
                <a:ea typeface="Oswald"/>
                <a:cs typeface="Oswald"/>
                <a:sym typeface="Oswald"/>
              </a:rPr>
              <a:t>Results</a:t>
            </a:r>
            <a:endParaRPr sz="1600" b="1">
              <a:latin typeface="Oswald"/>
              <a:ea typeface="Oswald"/>
              <a:cs typeface="Oswald"/>
              <a:sym typeface="Oswald"/>
            </a:endParaRPr>
          </a:p>
        </p:txBody>
      </p:sp>
      <p:pic>
        <p:nvPicPr>
          <p:cNvPr id="392" name="Google Shape;392;p19"/>
          <p:cNvPicPr preferRelativeResize="0"/>
          <p:nvPr/>
        </p:nvPicPr>
        <p:blipFill>
          <a:blip r:embed="rId6">
            <a:alphaModFix/>
          </a:blip>
          <a:stretch>
            <a:fillRect/>
          </a:stretch>
        </p:blipFill>
        <p:spPr>
          <a:xfrm>
            <a:off x="327340" y="214800"/>
            <a:ext cx="446685" cy="461700"/>
          </a:xfrm>
          <a:prstGeom prst="rect">
            <a:avLst/>
          </a:prstGeom>
          <a:noFill/>
          <a:ln>
            <a:noFill/>
          </a:ln>
        </p:spPr>
      </p:pic>
      <p:sp>
        <p:nvSpPr>
          <p:cNvPr id="393" name="Google Shape;393;p19"/>
          <p:cNvSpPr/>
          <p:nvPr/>
        </p:nvSpPr>
        <p:spPr>
          <a:xfrm>
            <a:off x="3980525" y="4576450"/>
            <a:ext cx="861300" cy="185400"/>
          </a:xfrm>
          <a:prstGeom prst="rightArrow">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6050500" y="4576450"/>
            <a:ext cx="861300" cy="185400"/>
          </a:xfrm>
          <a:prstGeom prst="rightArrow">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Audio 5">
            <a:hlinkClick r:id="" action="ppaction://media"/>
            <a:extLst>
              <a:ext uri="{FF2B5EF4-FFF2-40B4-BE49-F238E27FC236}">
                <a16:creationId xmlns:a16="http://schemas.microsoft.com/office/drawing/2014/main" id="{36BDF671-5C35-4200-BD00-FC63D2D05E7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314"/>
    </mc:Choice>
    <mc:Fallback>
      <p:transition spd="slow" advTm="31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0"/>
                                        </p:tgtEl>
                                        <p:attrNameLst>
                                          <p:attrName>style.visibility</p:attrName>
                                        </p:attrNameLst>
                                      </p:cBhvr>
                                      <p:to>
                                        <p:strVal val="visible"/>
                                      </p:to>
                                    </p:set>
                                    <p:animEffect transition="in" filter="fade">
                                      <p:cBhvr>
                                        <p:cTn id="11"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txBox="1">
            <a:spLocks noGrp="1"/>
          </p:cNvSpPr>
          <p:nvPr>
            <p:ph type="title"/>
          </p:nvPr>
        </p:nvSpPr>
        <p:spPr>
          <a:xfrm>
            <a:off x="754050" y="34950"/>
            <a:ext cx="3860100" cy="77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a:solidFill>
                  <a:srgbClr val="000000"/>
                </a:solidFill>
                <a:latin typeface="Oswald"/>
                <a:ea typeface="Oswald"/>
                <a:cs typeface="Oswald"/>
                <a:sym typeface="Oswald"/>
              </a:rPr>
              <a:t>Research -Validate Model</a:t>
            </a:r>
            <a:endParaRPr sz="2500">
              <a:solidFill>
                <a:srgbClr val="000000"/>
              </a:solidFill>
              <a:latin typeface="Oswald"/>
              <a:ea typeface="Oswald"/>
              <a:cs typeface="Oswald"/>
              <a:sym typeface="Oswald"/>
            </a:endParaRPr>
          </a:p>
        </p:txBody>
      </p:sp>
      <p:sp>
        <p:nvSpPr>
          <p:cNvPr id="400" name="Google Shape;400;p20"/>
          <p:cNvSpPr/>
          <p:nvPr/>
        </p:nvSpPr>
        <p:spPr>
          <a:xfrm>
            <a:off x="4876800" y="0"/>
            <a:ext cx="42672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2" name="Google Shape;402;p20"/>
          <p:cNvPicPr preferRelativeResize="0"/>
          <p:nvPr/>
        </p:nvPicPr>
        <p:blipFill>
          <a:blip r:embed="rId6">
            <a:alphaModFix/>
          </a:blip>
          <a:stretch>
            <a:fillRect/>
          </a:stretch>
        </p:blipFill>
        <p:spPr>
          <a:xfrm>
            <a:off x="5134525" y="1178100"/>
            <a:ext cx="3830499" cy="3636801"/>
          </a:xfrm>
          <a:prstGeom prst="rect">
            <a:avLst/>
          </a:prstGeom>
          <a:noFill/>
          <a:ln>
            <a:noFill/>
          </a:ln>
        </p:spPr>
      </p:pic>
      <p:pic>
        <p:nvPicPr>
          <p:cNvPr id="403" name="Google Shape;403;p20"/>
          <p:cNvPicPr preferRelativeResize="0"/>
          <p:nvPr/>
        </p:nvPicPr>
        <p:blipFill>
          <a:blip r:embed="rId7">
            <a:alphaModFix/>
          </a:blip>
          <a:stretch>
            <a:fillRect/>
          </a:stretch>
        </p:blipFill>
        <p:spPr>
          <a:xfrm>
            <a:off x="327340" y="214800"/>
            <a:ext cx="446685" cy="461700"/>
          </a:xfrm>
          <a:prstGeom prst="rect">
            <a:avLst/>
          </a:prstGeom>
          <a:noFill/>
          <a:ln>
            <a:noFill/>
          </a:ln>
        </p:spPr>
      </p:pic>
      <p:grpSp>
        <p:nvGrpSpPr>
          <p:cNvPr id="404" name="Google Shape;404;p20"/>
          <p:cNvGrpSpPr/>
          <p:nvPr/>
        </p:nvGrpSpPr>
        <p:grpSpPr>
          <a:xfrm>
            <a:off x="247451" y="2538964"/>
            <a:ext cx="4281773" cy="2459961"/>
            <a:chOff x="247451" y="2538964"/>
            <a:chExt cx="4281773" cy="2459961"/>
          </a:xfrm>
        </p:grpSpPr>
        <p:pic>
          <p:nvPicPr>
            <p:cNvPr id="405" name="Google Shape;405;p20"/>
            <p:cNvPicPr preferRelativeResize="0"/>
            <p:nvPr/>
          </p:nvPicPr>
          <p:blipFill rotWithShape="1">
            <a:blip r:embed="rId8">
              <a:alphaModFix/>
            </a:blip>
            <a:srcRect t="3567"/>
            <a:stretch/>
          </p:blipFill>
          <p:spPr>
            <a:xfrm>
              <a:off x="332350" y="2886350"/>
              <a:ext cx="4196874" cy="2112574"/>
            </a:xfrm>
            <a:prstGeom prst="rect">
              <a:avLst/>
            </a:prstGeom>
            <a:noFill/>
            <a:ln>
              <a:noFill/>
            </a:ln>
          </p:spPr>
        </p:pic>
        <p:sp>
          <p:nvSpPr>
            <p:cNvPr id="406" name="Google Shape;406;p20"/>
            <p:cNvSpPr txBox="1"/>
            <p:nvPr/>
          </p:nvSpPr>
          <p:spPr>
            <a:xfrm>
              <a:off x="247451" y="2538964"/>
              <a:ext cx="36729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Oswald"/>
                  <a:ea typeface="Oswald"/>
                  <a:cs typeface="Oswald"/>
                  <a:sym typeface="Oswald"/>
                </a:rPr>
                <a:t>CV Goodness of Fit Metrics</a:t>
              </a:r>
              <a:endParaRPr>
                <a:latin typeface="Nunito"/>
                <a:ea typeface="Nunito"/>
                <a:cs typeface="Nunito"/>
                <a:sym typeface="Nunito"/>
              </a:endParaRPr>
            </a:p>
          </p:txBody>
        </p:sp>
      </p:grpSp>
      <p:grpSp>
        <p:nvGrpSpPr>
          <p:cNvPr id="407" name="Google Shape;407;p20"/>
          <p:cNvGrpSpPr/>
          <p:nvPr/>
        </p:nvGrpSpPr>
        <p:grpSpPr>
          <a:xfrm>
            <a:off x="7825" y="676495"/>
            <a:ext cx="4876022" cy="1779357"/>
            <a:chOff x="7825" y="676495"/>
            <a:chExt cx="4876022" cy="1779357"/>
          </a:xfrm>
        </p:grpSpPr>
        <p:sp>
          <p:nvSpPr>
            <p:cNvPr id="408" name="Google Shape;408;p20"/>
            <p:cNvSpPr txBox="1"/>
            <p:nvPr/>
          </p:nvSpPr>
          <p:spPr>
            <a:xfrm>
              <a:off x="282400" y="676495"/>
              <a:ext cx="36729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Oswald"/>
                  <a:ea typeface="Oswald"/>
                  <a:cs typeface="Oswald"/>
                  <a:sym typeface="Oswald"/>
                </a:rPr>
                <a:t>Feature associations w/ likelihood of wildfire</a:t>
              </a:r>
              <a:endParaRPr sz="1600">
                <a:latin typeface="Oswald"/>
                <a:ea typeface="Oswald"/>
                <a:cs typeface="Oswald"/>
                <a:sym typeface="Oswald"/>
              </a:endParaRPr>
            </a:p>
            <a:p>
              <a:pPr marL="0" lvl="0" indent="0" algn="just" rtl="0">
                <a:spcBef>
                  <a:spcPts val="0"/>
                </a:spcBef>
                <a:spcAft>
                  <a:spcPts val="0"/>
                </a:spcAft>
                <a:buNone/>
              </a:pPr>
              <a:endParaRPr>
                <a:latin typeface="Nunito"/>
                <a:ea typeface="Nunito"/>
                <a:cs typeface="Nunito"/>
                <a:sym typeface="Nunito"/>
              </a:endParaRPr>
            </a:p>
          </p:txBody>
        </p:sp>
        <p:pic>
          <p:nvPicPr>
            <p:cNvPr id="409" name="Google Shape;409;p20"/>
            <p:cNvPicPr preferRelativeResize="0"/>
            <p:nvPr/>
          </p:nvPicPr>
          <p:blipFill rotWithShape="1">
            <a:blip r:embed="rId9">
              <a:alphaModFix/>
            </a:blip>
            <a:srcRect t="2810" b="66641"/>
            <a:stretch/>
          </p:blipFill>
          <p:spPr>
            <a:xfrm>
              <a:off x="7825" y="1115300"/>
              <a:ext cx="4876022" cy="1340552"/>
            </a:xfrm>
            <a:prstGeom prst="rect">
              <a:avLst/>
            </a:prstGeom>
            <a:noFill/>
            <a:ln>
              <a:noFill/>
            </a:ln>
          </p:spPr>
        </p:pic>
      </p:grpSp>
      <p:sp>
        <p:nvSpPr>
          <p:cNvPr id="401" name="Google Shape;401;p20"/>
          <p:cNvSpPr txBox="1"/>
          <p:nvPr/>
        </p:nvSpPr>
        <p:spPr>
          <a:xfrm>
            <a:off x="5013600" y="132750"/>
            <a:ext cx="4146000" cy="9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2200" b="1" dirty="0">
                <a:latin typeface="Oswald"/>
                <a:ea typeface="Oswald"/>
                <a:cs typeface="Oswald"/>
                <a:sym typeface="Oswald"/>
              </a:rPr>
              <a:t>Receiver Operating Characteristic Curve (ROC)</a:t>
            </a:r>
            <a:endParaRPr sz="2200" b="1" dirty="0">
              <a:latin typeface="Oswald"/>
              <a:ea typeface="Oswald"/>
              <a:cs typeface="Oswald"/>
              <a:sym typeface="Oswald"/>
            </a:endParaRPr>
          </a:p>
        </p:txBody>
      </p:sp>
      <p:pic>
        <p:nvPicPr>
          <p:cNvPr id="8" name="Audio 7">
            <a:hlinkClick r:id="" action="ppaction://media"/>
            <a:extLst>
              <a:ext uri="{FF2B5EF4-FFF2-40B4-BE49-F238E27FC236}">
                <a16:creationId xmlns:a16="http://schemas.microsoft.com/office/drawing/2014/main" id="{C08B6B2F-D0EB-49B2-BBBD-95107389626E}"/>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402"/>
    </mc:Choice>
    <mc:Fallback>
      <p:transition spd="slow" advTm="18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7"/>
                                        </p:tgtEl>
                                        <p:attrNameLst>
                                          <p:attrName>style.visibility</p:attrName>
                                        </p:attrNameLst>
                                      </p:cBhvr>
                                      <p:to>
                                        <p:strVal val="visible"/>
                                      </p:to>
                                    </p:set>
                                    <p:animEffect transition="in" filter="fade">
                                      <p:cBhvr>
                                        <p:cTn id="11" dur="1000"/>
                                        <p:tgtEl>
                                          <p:spTgt spid="40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4"/>
                                        </p:tgtEl>
                                        <p:attrNameLst>
                                          <p:attrName>style.visibility</p:attrName>
                                        </p:attrNameLst>
                                      </p:cBhvr>
                                      <p:to>
                                        <p:strVal val="visible"/>
                                      </p:to>
                                    </p:set>
                                    <p:animEffect transition="in" filter="fade">
                                      <p:cBhvr>
                                        <p:cTn id="16" dur="1000"/>
                                        <p:tgtEl>
                                          <p:spTgt spid="40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2"/>
                                        </p:tgtEl>
                                        <p:attrNameLst>
                                          <p:attrName>style.visibility</p:attrName>
                                        </p:attrNameLst>
                                      </p:cBhvr>
                                      <p:to>
                                        <p:strVal val="visible"/>
                                      </p:to>
                                    </p:set>
                                    <p:animEffect transition="in" filter="fade">
                                      <p:cBhvr>
                                        <p:cTn id="21" dur="1000"/>
                                        <p:tgtEl>
                                          <p:spTgt spid="402"/>
                                        </p:tgtEl>
                                      </p:cBhvr>
                                    </p:animEffect>
                                  </p:childTnLst>
                                </p:cTn>
                              </p:par>
                              <p:par>
                                <p:cTn id="22" presetID="10" presetClass="entr" presetSubtype="0" fill="hold" nodeType="with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fade">
                                      <p:cBhvr>
                                        <p:cTn id="24"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1"/>
          <p:cNvSpPr/>
          <p:nvPr/>
        </p:nvSpPr>
        <p:spPr>
          <a:xfrm>
            <a:off x="4888825" y="0"/>
            <a:ext cx="42552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5" name="Google Shape;415;p21"/>
          <p:cNvPicPr preferRelativeResize="0"/>
          <p:nvPr/>
        </p:nvPicPr>
        <p:blipFill rotWithShape="1">
          <a:blip r:embed="rId5">
            <a:alphaModFix/>
          </a:blip>
          <a:srcRect l="9433" r="18824" b="-2880"/>
          <a:stretch/>
        </p:blipFill>
        <p:spPr>
          <a:xfrm>
            <a:off x="856675" y="779025"/>
            <a:ext cx="3442902" cy="3727901"/>
          </a:xfrm>
          <a:prstGeom prst="rect">
            <a:avLst/>
          </a:prstGeom>
          <a:noFill/>
          <a:ln>
            <a:noFill/>
          </a:ln>
        </p:spPr>
      </p:pic>
      <p:pic>
        <p:nvPicPr>
          <p:cNvPr id="416" name="Google Shape;416;p21"/>
          <p:cNvPicPr preferRelativeResize="0"/>
          <p:nvPr/>
        </p:nvPicPr>
        <p:blipFill rotWithShape="1">
          <a:blip r:embed="rId6">
            <a:alphaModFix/>
          </a:blip>
          <a:srcRect l="-1317" t="10426"/>
          <a:stretch/>
        </p:blipFill>
        <p:spPr>
          <a:xfrm>
            <a:off x="4863850" y="1093625"/>
            <a:ext cx="4212276" cy="3582175"/>
          </a:xfrm>
          <a:prstGeom prst="rect">
            <a:avLst/>
          </a:prstGeom>
          <a:noFill/>
          <a:ln>
            <a:noFill/>
          </a:ln>
        </p:spPr>
      </p:pic>
      <p:sp>
        <p:nvSpPr>
          <p:cNvPr id="417" name="Google Shape;417;p21"/>
          <p:cNvSpPr txBox="1">
            <a:spLocks noGrp="1"/>
          </p:cNvSpPr>
          <p:nvPr>
            <p:ph type="title"/>
          </p:nvPr>
        </p:nvSpPr>
        <p:spPr>
          <a:xfrm>
            <a:off x="754050" y="34950"/>
            <a:ext cx="4654200" cy="80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000000"/>
                </a:solidFill>
                <a:latin typeface="Oswald"/>
                <a:ea typeface="Oswald"/>
                <a:cs typeface="Oswald"/>
                <a:sym typeface="Oswald"/>
              </a:rPr>
              <a:t>Research - Prediction Results</a:t>
            </a:r>
            <a:endParaRPr sz="2500">
              <a:solidFill>
                <a:srgbClr val="000000"/>
              </a:solidFill>
              <a:latin typeface="Oswald"/>
              <a:ea typeface="Oswald"/>
              <a:cs typeface="Oswald"/>
              <a:sym typeface="Oswald"/>
            </a:endParaRPr>
          </a:p>
        </p:txBody>
      </p:sp>
      <p:pic>
        <p:nvPicPr>
          <p:cNvPr id="418" name="Google Shape;418;p21"/>
          <p:cNvPicPr preferRelativeResize="0"/>
          <p:nvPr/>
        </p:nvPicPr>
        <p:blipFill>
          <a:blip r:embed="rId7">
            <a:alphaModFix/>
          </a:blip>
          <a:stretch>
            <a:fillRect/>
          </a:stretch>
        </p:blipFill>
        <p:spPr>
          <a:xfrm>
            <a:off x="327340" y="214800"/>
            <a:ext cx="446685" cy="461700"/>
          </a:xfrm>
          <a:prstGeom prst="rect">
            <a:avLst/>
          </a:prstGeom>
          <a:noFill/>
          <a:ln>
            <a:noFill/>
          </a:ln>
        </p:spPr>
      </p:pic>
      <p:sp>
        <p:nvSpPr>
          <p:cNvPr id="419" name="Google Shape;419;p21"/>
          <p:cNvSpPr txBox="1"/>
          <p:nvPr/>
        </p:nvSpPr>
        <p:spPr>
          <a:xfrm>
            <a:off x="4986451" y="702464"/>
            <a:ext cx="36729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Oswald"/>
                <a:ea typeface="Oswald"/>
                <a:cs typeface="Oswald"/>
                <a:sym typeface="Oswald"/>
              </a:rPr>
              <a:t>Predicted Risk Scores in Northern California</a:t>
            </a:r>
            <a:endParaRPr>
              <a:latin typeface="Nunito"/>
              <a:ea typeface="Nunito"/>
              <a:cs typeface="Nunito"/>
              <a:sym typeface="Nunito"/>
            </a:endParaRPr>
          </a:p>
        </p:txBody>
      </p:sp>
      <p:pic>
        <p:nvPicPr>
          <p:cNvPr id="5" name="Audio 4">
            <a:hlinkClick r:id="" action="ppaction://media"/>
            <a:extLst>
              <a:ext uri="{FF2B5EF4-FFF2-40B4-BE49-F238E27FC236}">
                <a16:creationId xmlns:a16="http://schemas.microsoft.com/office/drawing/2014/main" id="{AAE2E663-A2EC-491A-A351-3B800D7D65E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653"/>
    </mc:Choice>
    <mc:Fallback>
      <p:transition spd="slow" advTm="21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2"/>
          <p:cNvSpPr/>
          <p:nvPr/>
        </p:nvSpPr>
        <p:spPr>
          <a:xfrm>
            <a:off x="4893000" y="0"/>
            <a:ext cx="4251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txBox="1"/>
          <p:nvPr/>
        </p:nvSpPr>
        <p:spPr>
          <a:xfrm>
            <a:off x="50" y="843550"/>
            <a:ext cx="5078400" cy="4925400"/>
          </a:xfrm>
          <a:prstGeom prst="rect">
            <a:avLst/>
          </a:prstGeom>
          <a:noFill/>
          <a:ln>
            <a:noFill/>
          </a:ln>
        </p:spPr>
        <p:txBody>
          <a:bodyPr spcFirstLastPara="1" wrap="square" lIns="91425" tIns="91425" rIns="91425" bIns="91425" anchor="t" anchorCtr="0">
            <a:noAutofit/>
          </a:bodyPr>
          <a:lstStyle/>
          <a:p>
            <a:pPr marL="457200" marR="0" lvl="0" indent="-353377" algn="l" rtl="0">
              <a:lnSpc>
                <a:spcPct val="60000"/>
              </a:lnSpc>
              <a:spcBef>
                <a:spcPts val="1200"/>
              </a:spcBef>
              <a:spcAft>
                <a:spcPts val="0"/>
              </a:spcAft>
              <a:buClr>
                <a:srgbClr val="333333"/>
              </a:buClr>
              <a:buSzPts val="1965"/>
              <a:buFont typeface="Oswald"/>
              <a:buChar char="●"/>
            </a:pPr>
            <a:r>
              <a:rPr lang="en" sz="1965" dirty="0">
                <a:solidFill>
                  <a:srgbClr val="333333"/>
                </a:solidFill>
                <a:latin typeface="Oswald"/>
                <a:ea typeface="Oswald"/>
                <a:cs typeface="Oswald"/>
                <a:sym typeface="Oswald"/>
              </a:rPr>
              <a:t>True Positive - </a:t>
            </a:r>
            <a:r>
              <a:rPr lang="en" sz="1565" dirty="0">
                <a:solidFill>
                  <a:srgbClr val="333333"/>
                </a:solidFill>
                <a:latin typeface="Oswald"/>
                <a:ea typeface="Oswald"/>
                <a:cs typeface="Oswald"/>
                <a:sym typeface="Oswald"/>
              </a:rPr>
              <a:t>Predicted correctly at high fire risk areas </a:t>
            </a:r>
            <a:endParaRPr sz="1565" dirty="0">
              <a:solidFill>
                <a:srgbClr val="333333"/>
              </a:solidFill>
              <a:latin typeface="Oswald"/>
              <a:ea typeface="Oswald"/>
              <a:cs typeface="Oswald"/>
              <a:sym typeface="Oswald"/>
            </a:endParaRPr>
          </a:p>
          <a:p>
            <a:pPr marL="457200" marR="0" lvl="0" indent="0" algn="l" rtl="0">
              <a:lnSpc>
                <a:spcPct val="60000"/>
              </a:lnSpc>
              <a:spcBef>
                <a:spcPts val="1200"/>
              </a:spcBef>
              <a:spcAft>
                <a:spcPts val="0"/>
              </a:spcAft>
              <a:buNone/>
            </a:pPr>
            <a:r>
              <a:rPr lang="en" sz="1565" dirty="0">
                <a:solidFill>
                  <a:srgbClr val="333333"/>
                </a:solidFill>
                <a:latin typeface="Oswald"/>
                <a:ea typeface="Oswald"/>
                <a:cs typeface="Oswald"/>
                <a:sym typeface="Oswald"/>
              </a:rPr>
              <a:t>&amp; allocated prevention funding. </a:t>
            </a:r>
            <a:r>
              <a:rPr lang="en" sz="1565" dirty="0">
                <a:solidFill>
                  <a:srgbClr val="FF9900"/>
                </a:solidFill>
                <a:latin typeface="Oswald"/>
                <a:ea typeface="Oswald"/>
                <a:cs typeface="Oswald"/>
                <a:sym typeface="Oswald"/>
              </a:rPr>
              <a:t>[Prescribe cost $200/acre]</a:t>
            </a:r>
            <a:endParaRPr sz="1565" dirty="0">
              <a:solidFill>
                <a:srgbClr val="FF9900"/>
              </a:solidFill>
              <a:latin typeface="Oswald"/>
              <a:ea typeface="Oswald"/>
              <a:cs typeface="Oswald"/>
              <a:sym typeface="Oswald"/>
            </a:endParaRPr>
          </a:p>
          <a:p>
            <a:pPr marL="457200" marR="0" lvl="0" indent="0" algn="l" rtl="0">
              <a:lnSpc>
                <a:spcPct val="60000"/>
              </a:lnSpc>
              <a:spcBef>
                <a:spcPts val="1200"/>
              </a:spcBef>
              <a:spcAft>
                <a:spcPts val="0"/>
              </a:spcAft>
              <a:buNone/>
            </a:pPr>
            <a:endParaRPr sz="1565" dirty="0">
              <a:solidFill>
                <a:srgbClr val="FF9900"/>
              </a:solidFill>
              <a:latin typeface="Oswald"/>
              <a:ea typeface="Oswald"/>
              <a:cs typeface="Oswald"/>
              <a:sym typeface="Oswald"/>
            </a:endParaRPr>
          </a:p>
          <a:p>
            <a:pPr marL="457200" marR="0" lvl="0" indent="-353377" algn="l" rtl="0">
              <a:lnSpc>
                <a:spcPct val="60000"/>
              </a:lnSpc>
              <a:spcBef>
                <a:spcPts val="1200"/>
              </a:spcBef>
              <a:spcAft>
                <a:spcPts val="0"/>
              </a:spcAft>
              <a:buClr>
                <a:srgbClr val="333333"/>
              </a:buClr>
              <a:buSzPts val="1965"/>
              <a:buFont typeface="Oswald"/>
              <a:buChar char="●"/>
            </a:pPr>
            <a:r>
              <a:rPr lang="en" sz="1965" dirty="0">
                <a:solidFill>
                  <a:srgbClr val="333333"/>
                </a:solidFill>
                <a:latin typeface="Oswald"/>
                <a:ea typeface="Oswald"/>
                <a:cs typeface="Oswald"/>
                <a:sym typeface="Oswald"/>
              </a:rPr>
              <a:t>True Negative - </a:t>
            </a:r>
            <a:r>
              <a:rPr lang="en" sz="1565" dirty="0">
                <a:solidFill>
                  <a:srgbClr val="333333"/>
                </a:solidFill>
                <a:latin typeface="Oswald"/>
                <a:ea typeface="Oswald"/>
                <a:cs typeface="Oswald"/>
                <a:sym typeface="Oswald"/>
              </a:rPr>
              <a:t>Predicted correctly at low fire risk areas, </a:t>
            </a:r>
            <a:endParaRPr sz="1565" dirty="0">
              <a:solidFill>
                <a:srgbClr val="333333"/>
              </a:solidFill>
              <a:latin typeface="Oswald"/>
              <a:ea typeface="Oswald"/>
              <a:cs typeface="Oswald"/>
              <a:sym typeface="Oswald"/>
            </a:endParaRPr>
          </a:p>
          <a:p>
            <a:pPr marL="457200" marR="0" lvl="0" indent="0" algn="l" rtl="0">
              <a:lnSpc>
                <a:spcPct val="60000"/>
              </a:lnSpc>
              <a:spcBef>
                <a:spcPts val="1200"/>
              </a:spcBef>
              <a:spcAft>
                <a:spcPts val="0"/>
              </a:spcAft>
              <a:buNone/>
            </a:pPr>
            <a:r>
              <a:rPr lang="en" sz="1565" dirty="0">
                <a:solidFill>
                  <a:srgbClr val="333333"/>
                </a:solidFill>
                <a:latin typeface="Oswald"/>
                <a:ea typeface="Oswald"/>
                <a:cs typeface="Oswald"/>
                <a:sym typeface="Oswald"/>
              </a:rPr>
              <a:t>no prevention were allocated. </a:t>
            </a:r>
            <a:r>
              <a:rPr lang="en" sz="1565" dirty="0">
                <a:solidFill>
                  <a:srgbClr val="FF9900"/>
                </a:solidFill>
                <a:latin typeface="Oswald"/>
                <a:ea typeface="Oswald"/>
                <a:cs typeface="Oswald"/>
                <a:sym typeface="Oswald"/>
              </a:rPr>
              <a:t>[$0]</a:t>
            </a:r>
            <a:endParaRPr sz="1565" dirty="0">
              <a:solidFill>
                <a:srgbClr val="FF9900"/>
              </a:solidFill>
              <a:latin typeface="Oswald"/>
              <a:ea typeface="Oswald"/>
              <a:cs typeface="Oswald"/>
              <a:sym typeface="Oswald"/>
            </a:endParaRPr>
          </a:p>
          <a:p>
            <a:pPr marL="457200" marR="0" lvl="0" indent="0" algn="l" rtl="0">
              <a:lnSpc>
                <a:spcPct val="60000"/>
              </a:lnSpc>
              <a:spcBef>
                <a:spcPts val="1200"/>
              </a:spcBef>
              <a:spcAft>
                <a:spcPts val="0"/>
              </a:spcAft>
              <a:buNone/>
            </a:pPr>
            <a:endParaRPr sz="1565" dirty="0">
              <a:solidFill>
                <a:srgbClr val="FF9900"/>
              </a:solidFill>
              <a:latin typeface="Oswald"/>
              <a:ea typeface="Oswald"/>
              <a:cs typeface="Oswald"/>
              <a:sym typeface="Oswald"/>
            </a:endParaRPr>
          </a:p>
          <a:p>
            <a:pPr marL="457200" marR="0" lvl="0" indent="-353377" algn="l" rtl="0">
              <a:lnSpc>
                <a:spcPct val="60000"/>
              </a:lnSpc>
              <a:spcBef>
                <a:spcPts val="1200"/>
              </a:spcBef>
              <a:spcAft>
                <a:spcPts val="0"/>
              </a:spcAft>
              <a:buClr>
                <a:srgbClr val="333333"/>
              </a:buClr>
              <a:buSzPts val="1965"/>
              <a:buFont typeface="Oswald"/>
              <a:buChar char="●"/>
            </a:pPr>
            <a:r>
              <a:rPr lang="en" sz="1965" dirty="0">
                <a:solidFill>
                  <a:srgbClr val="333333"/>
                </a:solidFill>
                <a:latin typeface="Oswald"/>
                <a:ea typeface="Oswald"/>
                <a:cs typeface="Oswald"/>
                <a:sym typeface="Oswald"/>
              </a:rPr>
              <a:t>False Positive - </a:t>
            </a:r>
            <a:r>
              <a:rPr lang="en" sz="1565" dirty="0">
                <a:solidFill>
                  <a:srgbClr val="333333"/>
                </a:solidFill>
                <a:latin typeface="Oswald"/>
                <a:ea typeface="Oswald"/>
                <a:cs typeface="Oswald"/>
                <a:sym typeface="Oswald"/>
              </a:rPr>
              <a:t>Predicted incorrectly at low fire risk </a:t>
            </a:r>
            <a:endParaRPr sz="1565" dirty="0">
              <a:solidFill>
                <a:srgbClr val="333333"/>
              </a:solidFill>
              <a:latin typeface="Oswald"/>
              <a:ea typeface="Oswald"/>
              <a:cs typeface="Oswald"/>
              <a:sym typeface="Oswald"/>
            </a:endParaRPr>
          </a:p>
          <a:p>
            <a:pPr marL="457200" marR="0" lvl="0" indent="0" algn="l" rtl="0">
              <a:lnSpc>
                <a:spcPct val="60000"/>
              </a:lnSpc>
              <a:spcBef>
                <a:spcPts val="1200"/>
              </a:spcBef>
              <a:spcAft>
                <a:spcPts val="0"/>
              </a:spcAft>
              <a:buNone/>
            </a:pPr>
            <a:r>
              <a:rPr lang="en" sz="1565" dirty="0">
                <a:solidFill>
                  <a:srgbClr val="333333"/>
                </a:solidFill>
                <a:latin typeface="Oswald"/>
                <a:ea typeface="Oswald"/>
                <a:cs typeface="Oswald"/>
                <a:sym typeface="Oswald"/>
              </a:rPr>
              <a:t>areas, allocated  prevention. </a:t>
            </a:r>
            <a:r>
              <a:rPr lang="en" sz="1565" dirty="0">
                <a:solidFill>
                  <a:srgbClr val="FF9900"/>
                </a:solidFill>
                <a:latin typeface="Oswald"/>
                <a:ea typeface="Oswald"/>
                <a:cs typeface="Oswald"/>
                <a:sym typeface="Oswald"/>
              </a:rPr>
              <a:t>[Prescribe cost $200/acre]</a:t>
            </a:r>
            <a:endParaRPr sz="1565" dirty="0">
              <a:solidFill>
                <a:srgbClr val="FF9900"/>
              </a:solidFill>
              <a:latin typeface="Oswald"/>
              <a:ea typeface="Oswald"/>
              <a:cs typeface="Oswald"/>
              <a:sym typeface="Oswald"/>
            </a:endParaRPr>
          </a:p>
          <a:p>
            <a:pPr marL="457200" marR="0" lvl="0" indent="0" algn="l" rtl="0">
              <a:lnSpc>
                <a:spcPct val="60000"/>
              </a:lnSpc>
              <a:spcBef>
                <a:spcPts val="1200"/>
              </a:spcBef>
              <a:spcAft>
                <a:spcPts val="0"/>
              </a:spcAft>
              <a:buNone/>
            </a:pPr>
            <a:endParaRPr sz="1565" dirty="0">
              <a:solidFill>
                <a:srgbClr val="FF9900"/>
              </a:solidFill>
              <a:latin typeface="Oswald"/>
              <a:ea typeface="Oswald"/>
              <a:cs typeface="Oswald"/>
              <a:sym typeface="Oswald"/>
            </a:endParaRPr>
          </a:p>
          <a:p>
            <a:pPr marL="457200" marR="0" lvl="0" indent="-353377" algn="l" rtl="0">
              <a:lnSpc>
                <a:spcPct val="60000"/>
              </a:lnSpc>
              <a:spcBef>
                <a:spcPts val="1200"/>
              </a:spcBef>
              <a:spcAft>
                <a:spcPts val="0"/>
              </a:spcAft>
              <a:buClr>
                <a:srgbClr val="333333"/>
              </a:buClr>
              <a:buSzPts val="1965"/>
              <a:buFont typeface="Oswald"/>
              <a:buChar char="●"/>
            </a:pPr>
            <a:r>
              <a:rPr lang="en" sz="1965" dirty="0">
                <a:solidFill>
                  <a:srgbClr val="333333"/>
                </a:solidFill>
                <a:latin typeface="Oswald"/>
                <a:ea typeface="Oswald"/>
                <a:cs typeface="Oswald"/>
                <a:sym typeface="Oswald"/>
              </a:rPr>
              <a:t>False Negative -</a:t>
            </a:r>
            <a:r>
              <a:rPr lang="en" sz="1565" dirty="0">
                <a:solidFill>
                  <a:srgbClr val="333333"/>
                </a:solidFill>
                <a:latin typeface="Oswald"/>
                <a:ea typeface="Oswald"/>
                <a:cs typeface="Oswald"/>
                <a:sym typeface="Oswald"/>
              </a:rPr>
              <a:t> Predicted incorrectly at high fire risk </a:t>
            </a:r>
            <a:endParaRPr sz="1565" dirty="0">
              <a:solidFill>
                <a:srgbClr val="333333"/>
              </a:solidFill>
              <a:latin typeface="Oswald"/>
              <a:ea typeface="Oswald"/>
              <a:cs typeface="Oswald"/>
              <a:sym typeface="Oswald"/>
            </a:endParaRPr>
          </a:p>
          <a:p>
            <a:pPr marL="457200" marR="0" lvl="0" indent="0" algn="l" rtl="0">
              <a:lnSpc>
                <a:spcPct val="60000"/>
              </a:lnSpc>
              <a:spcBef>
                <a:spcPts val="1200"/>
              </a:spcBef>
              <a:spcAft>
                <a:spcPts val="0"/>
              </a:spcAft>
              <a:buNone/>
            </a:pPr>
            <a:r>
              <a:rPr lang="en" sz="1565" dirty="0">
                <a:solidFill>
                  <a:srgbClr val="333333"/>
                </a:solidFill>
                <a:latin typeface="Oswald"/>
                <a:ea typeface="Oswald"/>
                <a:cs typeface="Oswald"/>
                <a:sym typeface="Oswald"/>
              </a:rPr>
              <a:t>areas, no prevention allocated, and fire caused damage.</a:t>
            </a:r>
            <a:endParaRPr sz="1565" dirty="0">
              <a:solidFill>
                <a:srgbClr val="333333"/>
              </a:solidFill>
              <a:latin typeface="Oswald"/>
              <a:ea typeface="Oswald"/>
              <a:cs typeface="Oswald"/>
              <a:sym typeface="Oswald"/>
            </a:endParaRPr>
          </a:p>
          <a:p>
            <a:pPr marL="457200" lvl="0" indent="0" algn="l" rtl="0">
              <a:lnSpc>
                <a:spcPct val="60000"/>
              </a:lnSpc>
              <a:spcBef>
                <a:spcPts val="1200"/>
              </a:spcBef>
              <a:spcAft>
                <a:spcPts val="1200"/>
              </a:spcAft>
              <a:buNone/>
            </a:pPr>
            <a:r>
              <a:rPr lang="en" sz="1565" dirty="0">
                <a:solidFill>
                  <a:srgbClr val="FF9900"/>
                </a:solidFill>
                <a:latin typeface="Oswald"/>
                <a:ea typeface="Oswald"/>
                <a:cs typeface="Oswald"/>
                <a:sym typeface="Oswald"/>
              </a:rPr>
              <a:t>[Suppress cost $ 800/acre + Damage cost $1345/acre</a:t>
            </a:r>
            <a:r>
              <a:rPr lang="en" sz="1000" dirty="0">
                <a:solidFill>
                  <a:srgbClr val="FF9900"/>
                </a:solidFill>
                <a:latin typeface="Oswald"/>
                <a:ea typeface="Oswald"/>
                <a:cs typeface="Oswald"/>
                <a:sym typeface="Oswald"/>
              </a:rPr>
              <a:t>(1)</a:t>
            </a:r>
            <a:r>
              <a:rPr lang="en" sz="1565" dirty="0">
                <a:solidFill>
                  <a:srgbClr val="FF9900"/>
                </a:solidFill>
                <a:latin typeface="Oswald"/>
                <a:ea typeface="Oswald"/>
                <a:cs typeface="Oswald"/>
                <a:sym typeface="Oswald"/>
              </a:rPr>
              <a:t>]</a:t>
            </a:r>
            <a:endParaRPr sz="1565" dirty="0">
              <a:solidFill>
                <a:srgbClr val="FF9900"/>
              </a:solidFill>
              <a:latin typeface="Oswald"/>
              <a:ea typeface="Oswald"/>
              <a:cs typeface="Oswald"/>
              <a:sym typeface="Oswald"/>
            </a:endParaRPr>
          </a:p>
        </p:txBody>
      </p:sp>
      <p:sp>
        <p:nvSpPr>
          <p:cNvPr id="426" name="Google Shape;426;p22"/>
          <p:cNvSpPr txBox="1"/>
          <p:nvPr/>
        </p:nvSpPr>
        <p:spPr>
          <a:xfrm>
            <a:off x="4893000" y="3106150"/>
            <a:ext cx="17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27" name="Google Shape;427;p22"/>
          <p:cNvSpPr txBox="1"/>
          <p:nvPr/>
        </p:nvSpPr>
        <p:spPr>
          <a:xfrm>
            <a:off x="5044550" y="4142745"/>
            <a:ext cx="3672900" cy="892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b="1" dirty="0">
                <a:solidFill>
                  <a:srgbClr val="FF9900"/>
                </a:solidFill>
                <a:latin typeface="Oswald"/>
                <a:ea typeface="Oswald"/>
                <a:cs typeface="Oswald"/>
                <a:sym typeface="Oswald"/>
              </a:rPr>
              <a:t>0.1</a:t>
            </a:r>
            <a:r>
              <a:rPr lang="en" sz="1600" dirty="0">
                <a:latin typeface="Oswald"/>
                <a:ea typeface="Oswald"/>
                <a:cs typeface="Oswald"/>
                <a:sym typeface="Oswald"/>
              </a:rPr>
              <a:t> as the optimal threshold to minimize the damage cost  &amp; use funding effectively</a:t>
            </a:r>
            <a:endParaRPr sz="1600" dirty="0">
              <a:latin typeface="Oswald"/>
              <a:ea typeface="Oswald"/>
              <a:cs typeface="Oswald"/>
              <a:sym typeface="Oswald"/>
            </a:endParaRPr>
          </a:p>
          <a:p>
            <a:pPr marL="0" lvl="0" indent="0" algn="just" rtl="0">
              <a:spcBef>
                <a:spcPts val="0"/>
              </a:spcBef>
              <a:spcAft>
                <a:spcPts val="0"/>
              </a:spcAft>
              <a:buNone/>
            </a:pPr>
            <a:endParaRPr dirty="0">
              <a:latin typeface="Nunito"/>
              <a:ea typeface="Nunito"/>
              <a:cs typeface="Nunito"/>
              <a:sym typeface="Nunito"/>
            </a:endParaRPr>
          </a:p>
        </p:txBody>
      </p:sp>
      <p:sp>
        <p:nvSpPr>
          <p:cNvPr id="428" name="Google Shape;428;p22"/>
          <p:cNvSpPr txBox="1">
            <a:spLocks noGrp="1"/>
          </p:cNvSpPr>
          <p:nvPr>
            <p:ph type="title"/>
          </p:nvPr>
        </p:nvSpPr>
        <p:spPr>
          <a:xfrm>
            <a:off x="808975" y="289650"/>
            <a:ext cx="4809000" cy="62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000000"/>
                </a:solidFill>
                <a:latin typeface="Oswald"/>
                <a:ea typeface="Oswald"/>
                <a:cs typeface="Oswald"/>
                <a:sym typeface="Oswald"/>
              </a:rPr>
              <a:t>Research - </a:t>
            </a:r>
            <a:r>
              <a:rPr lang="en" sz="2100">
                <a:solidFill>
                  <a:srgbClr val="000000"/>
                </a:solidFill>
                <a:latin typeface="Oswald"/>
                <a:ea typeface="Oswald"/>
                <a:cs typeface="Oswald"/>
                <a:sym typeface="Oswald"/>
              </a:rPr>
              <a:t>Cost &amp; Benefit Analysis</a:t>
            </a:r>
            <a:endParaRPr sz="2100">
              <a:solidFill>
                <a:srgbClr val="000000"/>
              </a:solidFill>
              <a:latin typeface="Oswald"/>
              <a:ea typeface="Oswald"/>
              <a:cs typeface="Oswald"/>
              <a:sym typeface="Oswald"/>
            </a:endParaRPr>
          </a:p>
          <a:p>
            <a:pPr marL="0" lvl="0" indent="0" algn="l" rtl="0">
              <a:spcBef>
                <a:spcPts val="0"/>
              </a:spcBef>
              <a:spcAft>
                <a:spcPts val="0"/>
              </a:spcAft>
              <a:buNone/>
            </a:pPr>
            <a:endParaRPr sz="2400">
              <a:solidFill>
                <a:srgbClr val="000000"/>
              </a:solidFill>
              <a:latin typeface="Oswald"/>
              <a:ea typeface="Oswald"/>
              <a:cs typeface="Oswald"/>
              <a:sym typeface="Oswald"/>
            </a:endParaRPr>
          </a:p>
        </p:txBody>
      </p:sp>
      <p:pic>
        <p:nvPicPr>
          <p:cNvPr id="429" name="Google Shape;429;p22"/>
          <p:cNvPicPr preferRelativeResize="0"/>
          <p:nvPr/>
        </p:nvPicPr>
        <p:blipFill>
          <a:blip r:embed="rId5">
            <a:alphaModFix/>
          </a:blip>
          <a:stretch>
            <a:fillRect/>
          </a:stretch>
        </p:blipFill>
        <p:spPr>
          <a:xfrm>
            <a:off x="327340" y="214800"/>
            <a:ext cx="446685" cy="461700"/>
          </a:xfrm>
          <a:prstGeom prst="rect">
            <a:avLst/>
          </a:prstGeom>
          <a:noFill/>
          <a:ln>
            <a:noFill/>
          </a:ln>
        </p:spPr>
      </p:pic>
      <p:pic>
        <p:nvPicPr>
          <p:cNvPr id="430" name="Google Shape;430;p22"/>
          <p:cNvPicPr preferRelativeResize="0"/>
          <p:nvPr/>
        </p:nvPicPr>
        <p:blipFill>
          <a:blip r:embed="rId6">
            <a:alphaModFix/>
          </a:blip>
          <a:stretch>
            <a:fillRect/>
          </a:stretch>
        </p:blipFill>
        <p:spPr>
          <a:xfrm>
            <a:off x="4927975" y="289650"/>
            <a:ext cx="4216027" cy="3794424"/>
          </a:xfrm>
          <a:prstGeom prst="rect">
            <a:avLst/>
          </a:prstGeom>
          <a:noFill/>
          <a:ln>
            <a:noFill/>
          </a:ln>
        </p:spPr>
      </p:pic>
      <p:sp>
        <p:nvSpPr>
          <p:cNvPr id="431" name="Google Shape;431;p22"/>
          <p:cNvSpPr txBox="1"/>
          <p:nvPr/>
        </p:nvSpPr>
        <p:spPr>
          <a:xfrm>
            <a:off x="-83031" y="4689103"/>
            <a:ext cx="5078400" cy="3540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AutoNum type="arabicPeriod"/>
            </a:pPr>
            <a:r>
              <a:rPr lang="en" sz="1100" u="sng">
                <a:solidFill>
                  <a:schemeClr val="hlink"/>
                </a:solidFill>
                <a:hlinkClick r:id="rId7"/>
              </a:rPr>
              <a:t>Economic footprint of California wildfires in 2018 | Nature Sustainability</a:t>
            </a:r>
            <a:endParaRPr/>
          </a:p>
        </p:txBody>
      </p:sp>
      <p:sp>
        <p:nvSpPr>
          <p:cNvPr id="432" name="Google Shape;432;p22"/>
          <p:cNvSpPr/>
          <p:nvPr/>
        </p:nvSpPr>
        <p:spPr>
          <a:xfrm>
            <a:off x="5611775" y="1108603"/>
            <a:ext cx="158700" cy="1587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475529C8-1AFE-495D-8EAC-DEE75681E91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510"/>
    </mc:Choice>
    <mc:Fallback>
      <p:transition spd="slow" advTm="40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1|10.3"/>
</p:tagLst>
</file>

<file path=ppt/tags/tag2.xml><?xml version="1.0" encoding="utf-8"?>
<p:tagLst xmlns:a="http://schemas.openxmlformats.org/drawingml/2006/main" xmlns:r="http://schemas.openxmlformats.org/officeDocument/2006/relationships" xmlns:p="http://schemas.openxmlformats.org/presentationml/2006/main">
  <p:tag name="TIMING" val="|6.9|9.3|1.3|4|0.7|1|2|1.3|1.1|2.3|1.3|0.4"/>
</p:tagLst>
</file>

<file path=ppt/tags/tag3.xml><?xml version="1.0" encoding="utf-8"?>
<p:tagLst xmlns:a="http://schemas.openxmlformats.org/drawingml/2006/main" xmlns:r="http://schemas.openxmlformats.org/officeDocument/2006/relationships" xmlns:p="http://schemas.openxmlformats.org/presentationml/2006/main">
  <p:tag name="TIMING" val="|15.4"/>
</p:tagLst>
</file>

<file path=ppt/tags/tag4.xml><?xml version="1.0" encoding="utf-8"?>
<p:tagLst xmlns:a="http://schemas.openxmlformats.org/drawingml/2006/main" xmlns:r="http://schemas.openxmlformats.org/officeDocument/2006/relationships" xmlns:p="http://schemas.openxmlformats.org/presentationml/2006/main">
  <p:tag name="TIMING" val="|19.6"/>
</p:tagLst>
</file>

<file path=ppt/tags/tag5.xml><?xml version="1.0" encoding="utf-8"?>
<p:tagLst xmlns:a="http://schemas.openxmlformats.org/drawingml/2006/main" xmlns:r="http://schemas.openxmlformats.org/officeDocument/2006/relationships" xmlns:p="http://schemas.openxmlformats.org/presentationml/2006/main">
  <p:tag name="TIMING" val="|2.5|5.2|5.2"/>
</p:tagLst>
</file>

<file path=ppt/tags/tag6.xml><?xml version="1.0" encoding="utf-8"?>
<p:tagLst xmlns:a="http://schemas.openxmlformats.org/drawingml/2006/main" xmlns:r="http://schemas.openxmlformats.org/officeDocument/2006/relationships" xmlns:p="http://schemas.openxmlformats.org/presentationml/2006/main">
  <p:tag name="TIMING" val="|3.2"/>
</p:tagLst>
</file>

<file path=ppt/tags/tag7.xml><?xml version="1.0" encoding="utf-8"?>
<p:tagLst xmlns:a="http://schemas.openxmlformats.org/drawingml/2006/main" xmlns:r="http://schemas.openxmlformats.org/officeDocument/2006/relationships" xmlns:p="http://schemas.openxmlformats.org/presentationml/2006/main">
  <p:tag name="TIMING" val="|18|0.8"/>
</p:tagLst>
</file>

<file path=ppt/tags/tag8.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755</Words>
  <Application>Microsoft Office PowerPoint</Application>
  <PresentationFormat>On-screen Show (16:9)</PresentationFormat>
  <Paragraphs>156</Paragraphs>
  <Slides>13</Slides>
  <Notes>13</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Oswald</vt:lpstr>
      <vt:lpstr>Maven Pro</vt:lpstr>
      <vt:lpstr>Nunito</vt:lpstr>
      <vt:lpstr>Montserrat</vt:lpstr>
      <vt:lpstr>Arial</vt:lpstr>
      <vt:lpstr>Momentum</vt:lpstr>
      <vt:lpstr>WILDFIRE      MANAGER </vt:lpstr>
      <vt:lpstr>Strategy - Business Objective</vt:lpstr>
      <vt:lpstr>Strategy - User Analysis</vt:lpstr>
      <vt:lpstr>Strategy - User Persona</vt:lpstr>
      <vt:lpstr>Traditional Approach</vt:lpstr>
      <vt:lpstr>Research - Data Overview</vt:lpstr>
      <vt:lpstr>Research -Validate Model</vt:lpstr>
      <vt:lpstr>Research - Prediction Results</vt:lpstr>
      <vt:lpstr>Research - Cost &amp; Benefit Analysis </vt:lpstr>
      <vt:lpstr>Design - APP Wireframe</vt:lpstr>
      <vt:lpstr>Design - APP Wireframe</vt:lpstr>
      <vt:lpstr>Design - APP Wireframe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WILDFIRE      MANAGER</dc:title>
  <dc:creator>Hui Tian</dc:creator>
  <cp:lastModifiedBy>Hui Tian</cp:lastModifiedBy>
  <cp:revision>2</cp:revision>
  <dcterms:modified xsi:type="dcterms:W3CDTF">2021-12-17T19:47:36Z</dcterms:modified>
</cp:coreProperties>
</file>